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hivo" pitchFamily="2" charset="77"/>
      <p:regular r:id="rId43"/>
      <p:bold r:id="rId44"/>
      <p:italic r:id="rId45"/>
      <p:boldItalic r:id="rId46"/>
    </p:embeddedFont>
    <p:embeddedFont>
      <p:font typeface="Roboto" panose="02000000000000000000" pitchFamily="2" charset="0"/>
      <p:regular r:id="rId47"/>
      <p:bold r:id="rId48"/>
      <p:italic r:id="rId49"/>
      <p:boldItalic r:id="rId50"/>
    </p:embeddedFont>
    <p:embeddedFont>
      <p:font typeface="Roboto Medium" panose="02000000000000000000" pitchFamily="2" charset="0"/>
      <p:regular r:id="rId51"/>
      <p:bold r:id="rId52"/>
      <p:italic r:id="rId53"/>
      <p:boldItalic r:id="rId54"/>
    </p:embeddedFont>
    <p:embeddedFont>
      <p:font typeface="Roboto Slab" panose="02000000000000000000" pitchFamily="2" charset="0"/>
      <p:regular r:id="rId55"/>
      <p:bold r:id="rId56"/>
      <p:italic r:id="rId57"/>
      <p:boldItalic r:id="rId58"/>
    </p:embeddedFont>
    <p:embeddedFont>
      <p:font typeface="Roboto Thin" pitchFamily="2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91EA0C-A314-47B3-A977-95501A2A18B1}">
  <a:tblStyle styleId="{C991EA0C-A314-47B3-A977-95501A2A18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BB3152E-7ACC-43FF-8AC4-EB130B40F9B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77436"/>
  </p:normalViewPr>
  <p:slideViewPr>
    <p:cSldViewPr snapToGrid="0" snapToObjects="1">
      <p:cViewPr varScale="1">
        <p:scale>
          <a:sx n="148" d="100"/>
          <a:sy n="148" d="100"/>
        </p:scale>
        <p:origin x="1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2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font" Target="fonts/font22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4d09572e32_3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4d09572e32_3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d09572e32_3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4d09572e32_3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d09572e32_3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d09572e32_3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4d09572e32_3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4d09572e32_3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4d09572e32_3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4d09572e32_3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4d09572e32_3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4d09572e32_3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d09572e32_3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d09572e32_3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4d09572e32_6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4d09572e32_6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4d09572e32_6_2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4d09572e32_6_20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4d09572e32_1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4d09572e32_1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d09572e32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d09572e32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4d09572e32_1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4d09572e32_1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d09572e32_1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d09572e32_1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4d09572e32_1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4d09572e32_1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4d09572e32_1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4d09572e32_1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4d09572e32_1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4d09572e32_1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4d09572e32_10_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4d09572e32_10_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4d09572e32_1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4d09572e32_1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4d09572e32_10_6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4d09572e32_10_6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4d09572e32_10_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4d09572e32_10_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4d09572e32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4d09572e32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d09572e32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d09572e32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4d09572e32_4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4d09572e32_4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4d09572e32_4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4d09572e32_4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4d09572e32_4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4d09572e32_4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4d09572e32_7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4d09572e32_7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4d09572e32_10_9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4d09572e32_10_9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d09572e32_3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d09572e32_3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d09572e32_3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d09572e32_3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4d09572e32_3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4d09572e32_3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d09572e32_3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4d09572e32_3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4d09572e32_3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4d09572e32_3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4d09572e32_3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4d09572e32_3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120" y="-200"/>
            <a:ext cx="9143821" cy="5142886"/>
            <a:chOff x="2973586" y="5250656"/>
            <a:chExt cx="2856819" cy="1606800"/>
          </a:xfrm>
        </p:grpSpPr>
        <p:sp>
          <p:nvSpPr>
            <p:cNvPr id="11" name="Google Shape;11;p2"/>
            <p:cNvSpPr/>
            <p:nvPr/>
          </p:nvSpPr>
          <p:spPr>
            <a:xfrm>
              <a:off x="2973586" y="6221960"/>
              <a:ext cx="2856819" cy="635496"/>
            </a:xfrm>
            <a:custGeom>
              <a:avLst/>
              <a:gdLst/>
              <a:ahLst/>
              <a:cxnLst/>
              <a:rect l="l" t="t" r="r" b="b"/>
              <a:pathLst>
                <a:path w="2856819" h="635496" extrusionOk="0">
                  <a:moveTo>
                    <a:pt x="0" y="636040"/>
                  </a:moveTo>
                  <a:lnTo>
                    <a:pt x="2856819" y="636040"/>
                  </a:lnTo>
                  <a:lnTo>
                    <a:pt x="2856819" y="0"/>
                  </a:lnTo>
                  <a:lnTo>
                    <a:pt x="0" y="503857"/>
                  </a:lnTo>
                  <a:lnTo>
                    <a:pt x="0" y="6360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973586" y="6067738"/>
              <a:ext cx="642784" cy="385464"/>
            </a:xfrm>
            <a:custGeom>
              <a:avLst/>
              <a:gdLst/>
              <a:ahLst/>
              <a:cxnLst/>
              <a:rect l="l" t="t" r="r" b="b"/>
              <a:pathLst>
                <a:path w="642784" h="385464" extrusionOk="0">
                  <a:moveTo>
                    <a:pt x="0" y="113368"/>
                  </a:moveTo>
                  <a:lnTo>
                    <a:pt x="0" y="385724"/>
                  </a:lnTo>
                  <a:lnTo>
                    <a:pt x="642784" y="272355"/>
                  </a:lnTo>
                  <a:lnTo>
                    <a:pt x="642784" y="0"/>
                  </a:lnTo>
                  <a:lnTo>
                    <a:pt x="0" y="113368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378302" y="5250656"/>
              <a:ext cx="1781048" cy="314027"/>
            </a:xfrm>
            <a:custGeom>
              <a:avLst/>
              <a:gdLst/>
              <a:ahLst/>
              <a:cxnLst/>
              <a:rect l="l" t="t" r="r" b="b"/>
              <a:pathLst>
                <a:path w="1781048" h="314027" extrusionOk="0">
                  <a:moveTo>
                    <a:pt x="238155" y="0"/>
                  </a:moveTo>
                  <a:lnTo>
                    <a:pt x="0" y="42004"/>
                  </a:lnTo>
                  <a:lnTo>
                    <a:pt x="0" y="314359"/>
                  </a:lnTo>
                  <a:lnTo>
                    <a:pt x="1782389" y="0"/>
                  </a:lnTo>
                  <a:lnTo>
                    <a:pt x="23815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790344" y="5404894"/>
              <a:ext cx="1040060" cy="455414"/>
            </a:xfrm>
            <a:custGeom>
              <a:avLst/>
              <a:gdLst/>
              <a:ahLst/>
              <a:cxnLst/>
              <a:rect l="l" t="t" r="r" b="b"/>
              <a:pathLst>
                <a:path w="1040060" h="455414" extrusionOk="0">
                  <a:moveTo>
                    <a:pt x="1040061" y="0"/>
                  </a:moveTo>
                  <a:lnTo>
                    <a:pt x="0" y="184194"/>
                  </a:lnTo>
                  <a:lnTo>
                    <a:pt x="0" y="456550"/>
                  </a:lnTo>
                  <a:lnTo>
                    <a:pt x="1040061" y="272355"/>
                  </a:lnTo>
                  <a:lnTo>
                    <a:pt x="1040061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973586" y="6263466"/>
              <a:ext cx="1077258" cy="461367"/>
            </a:xfrm>
            <a:custGeom>
              <a:avLst/>
              <a:gdLst/>
              <a:ahLst/>
              <a:cxnLst/>
              <a:rect l="l" t="t" r="r" b="b"/>
              <a:pathLst>
                <a:path w="1077258" h="461367" extrusionOk="0">
                  <a:moveTo>
                    <a:pt x="0" y="189996"/>
                  </a:moveTo>
                  <a:lnTo>
                    <a:pt x="0" y="462351"/>
                  </a:lnTo>
                  <a:lnTo>
                    <a:pt x="1077259" y="272355"/>
                  </a:lnTo>
                  <a:lnTo>
                    <a:pt x="1077259" y="0"/>
                  </a:lnTo>
                  <a:lnTo>
                    <a:pt x="0" y="1899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531332" y="5949605"/>
              <a:ext cx="299073" cy="324445"/>
            </a:xfrm>
            <a:custGeom>
              <a:avLst/>
              <a:gdLst/>
              <a:ahLst/>
              <a:cxnLst/>
              <a:rect l="l" t="t" r="r" b="b"/>
              <a:pathLst>
                <a:path w="299073" h="324445" extrusionOk="0">
                  <a:moveTo>
                    <a:pt x="299073" y="0"/>
                  </a:moveTo>
                  <a:lnTo>
                    <a:pt x="0" y="52748"/>
                  </a:lnTo>
                  <a:lnTo>
                    <a:pt x="0" y="325103"/>
                  </a:lnTo>
                  <a:lnTo>
                    <a:pt x="299073" y="272355"/>
                  </a:lnTo>
                  <a:lnTo>
                    <a:pt x="299073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613394" y="5425142"/>
              <a:ext cx="557972" cy="370582"/>
            </a:xfrm>
            <a:custGeom>
              <a:avLst/>
              <a:gdLst/>
              <a:ahLst/>
              <a:cxnLst/>
              <a:rect l="l" t="t" r="r" b="b"/>
              <a:pathLst>
                <a:path w="557972" h="370582" extrusionOk="0">
                  <a:moveTo>
                    <a:pt x="0" y="98410"/>
                  </a:moveTo>
                  <a:lnTo>
                    <a:pt x="0" y="370765"/>
                  </a:lnTo>
                  <a:lnTo>
                    <a:pt x="557973" y="272355"/>
                  </a:lnTo>
                  <a:lnTo>
                    <a:pt x="557973" y="0"/>
                  </a:lnTo>
                  <a:lnTo>
                    <a:pt x="0" y="9841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705"/>
                  </a:srgbClr>
                </a:gs>
                <a:gs pos="100000">
                  <a:srgbClr val="FFFFFF">
                    <a:alpha val="11764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636975" y="5677250"/>
              <a:ext cx="193430" cy="305097"/>
            </a:xfrm>
            <a:custGeom>
              <a:avLst/>
              <a:gdLst/>
              <a:ahLst/>
              <a:cxnLst/>
              <a:rect l="l" t="t" r="r" b="b"/>
              <a:pathLst>
                <a:path w="193430" h="305097" extrusionOk="0">
                  <a:moveTo>
                    <a:pt x="193430" y="0"/>
                  </a:moveTo>
                  <a:lnTo>
                    <a:pt x="0" y="34116"/>
                  </a:lnTo>
                  <a:lnTo>
                    <a:pt x="0" y="306471"/>
                  </a:lnTo>
                  <a:lnTo>
                    <a:pt x="193430" y="272355"/>
                  </a:lnTo>
                  <a:lnTo>
                    <a:pt x="19343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457200" y="799275"/>
            <a:ext cx="5486400" cy="31821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3"/>
          <p:cNvGrpSpPr/>
          <p:nvPr/>
        </p:nvGrpSpPr>
        <p:grpSpPr>
          <a:xfrm>
            <a:off x="-120" y="-200"/>
            <a:ext cx="9143821" cy="5142886"/>
            <a:chOff x="2973586" y="5250656"/>
            <a:chExt cx="2856819" cy="1606800"/>
          </a:xfrm>
        </p:grpSpPr>
        <p:sp>
          <p:nvSpPr>
            <p:cNvPr id="22" name="Google Shape;22;p3"/>
            <p:cNvSpPr/>
            <p:nvPr/>
          </p:nvSpPr>
          <p:spPr>
            <a:xfrm>
              <a:off x="2973586" y="6221960"/>
              <a:ext cx="2856819" cy="635496"/>
            </a:xfrm>
            <a:custGeom>
              <a:avLst/>
              <a:gdLst/>
              <a:ahLst/>
              <a:cxnLst/>
              <a:rect l="l" t="t" r="r" b="b"/>
              <a:pathLst>
                <a:path w="2856819" h="635496" extrusionOk="0">
                  <a:moveTo>
                    <a:pt x="0" y="636040"/>
                  </a:moveTo>
                  <a:lnTo>
                    <a:pt x="2856819" y="636040"/>
                  </a:lnTo>
                  <a:lnTo>
                    <a:pt x="2856819" y="0"/>
                  </a:lnTo>
                  <a:lnTo>
                    <a:pt x="0" y="503857"/>
                  </a:lnTo>
                  <a:lnTo>
                    <a:pt x="0" y="6360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2973586" y="6067738"/>
              <a:ext cx="642784" cy="385464"/>
            </a:xfrm>
            <a:custGeom>
              <a:avLst/>
              <a:gdLst/>
              <a:ahLst/>
              <a:cxnLst/>
              <a:rect l="l" t="t" r="r" b="b"/>
              <a:pathLst>
                <a:path w="642784" h="385464" extrusionOk="0">
                  <a:moveTo>
                    <a:pt x="0" y="113368"/>
                  </a:moveTo>
                  <a:lnTo>
                    <a:pt x="0" y="385724"/>
                  </a:lnTo>
                  <a:lnTo>
                    <a:pt x="642784" y="272355"/>
                  </a:lnTo>
                  <a:lnTo>
                    <a:pt x="642784" y="0"/>
                  </a:lnTo>
                  <a:lnTo>
                    <a:pt x="0" y="113368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3378302" y="5250656"/>
              <a:ext cx="1781048" cy="314027"/>
            </a:xfrm>
            <a:custGeom>
              <a:avLst/>
              <a:gdLst/>
              <a:ahLst/>
              <a:cxnLst/>
              <a:rect l="l" t="t" r="r" b="b"/>
              <a:pathLst>
                <a:path w="1781048" h="314027" extrusionOk="0">
                  <a:moveTo>
                    <a:pt x="238155" y="0"/>
                  </a:moveTo>
                  <a:lnTo>
                    <a:pt x="0" y="42004"/>
                  </a:lnTo>
                  <a:lnTo>
                    <a:pt x="0" y="314359"/>
                  </a:lnTo>
                  <a:lnTo>
                    <a:pt x="1782389" y="0"/>
                  </a:lnTo>
                  <a:lnTo>
                    <a:pt x="23815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4790344" y="5404894"/>
              <a:ext cx="1040060" cy="455414"/>
            </a:xfrm>
            <a:custGeom>
              <a:avLst/>
              <a:gdLst/>
              <a:ahLst/>
              <a:cxnLst/>
              <a:rect l="l" t="t" r="r" b="b"/>
              <a:pathLst>
                <a:path w="1040060" h="455414" extrusionOk="0">
                  <a:moveTo>
                    <a:pt x="1040061" y="0"/>
                  </a:moveTo>
                  <a:lnTo>
                    <a:pt x="0" y="184194"/>
                  </a:lnTo>
                  <a:lnTo>
                    <a:pt x="0" y="456550"/>
                  </a:lnTo>
                  <a:lnTo>
                    <a:pt x="1040061" y="272355"/>
                  </a:lnTo>
                  <a:lnTo>
                    <a:pt x="1040061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2973586" y="6263466"/>
              <a:ext cx="1077258" cy="461367"/>
            </a:xfrm>
            <a:custGeom>
              <a:avLst/>
              <a:gdLst/>
              <a:ahLst/>
              <a:cxnLst/>
              <a:rect l="l" t="t" r="r" b="b"/>
              <a:pathLst>
                <a:path w="1077258" h="461367" extrusionOk="0">
                  <a:moveTo>
                    <a:pt x="0" y="189996"/>
                  </a:moveTo>
                  <a:lnTo>
                    <a:pt x="0" y="462351"/>
                  </a:lnTo>
                  <a:lnTo>
                    <a:pt x="1077259" y="272355"/>
                  </a:lnTo>
                  <a:lnTo>
                    <a:pt x="1077259" y="0"/>
                  </a:lnTo>
                  <a:lnTo>
                    <a:pt x="0" y="1899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5531332" y="5949605"/>
              <a:ext cx="299073" cy="324445"/>
            </a:xfrm>
            <a:custGeom>
              <a:avLst/>
              <a:gdLst/>
              <a:ahLst/>
              <a:cxnLst/>
              <a:rect l="l" t="t" r="r" b="b"/>
              <a:pathLst>
                <a:path w="299073" h="324445" extrusionOk="0">
                  <a:moveTo>
                    <a:pt x="299073" y="0"/>
                  </a:moveTo>
                  <a:lnTo>
                    <a:pt x="0" y="52748"/>
                  </a:lnTo>
                  <a:lnTo>
                    <a:pt x="0" y="325103"/>
                  </a:lnTo>
                  <a:lnTo>
                    <a:pt x="299073" y="272355"/>
                  </a:lnTo>
                  <a:lnTo>
                    <a:pt x="299073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3613394" y="5425142"/>
              <a:ext cx="557972" cy="370582"/>
            </a:xfrm>
            <a:custGeom>
              <a:avLst/>
              <a:gdLst/>
              <a:ahLst/>
              <a:cxnLst/>
              <a:rect l="l" t="t" r="r" b="b"/>
              <a:pathLst>
                <a:path w="557972" h="370582" extrusionOk="0">
                  <a:moveTo>
                    <a:pt x="0" y="98410"/>
                  </a:moveTo>
                  <a:lnTo>
                    <a:pt x="0" y="370765"/>
                  </a:lnTo>
                  <a:lnTo>
                    <a:pt x="557973" y="272355"/>
                  </a:lnTo>
                  <a:lnTo>
                    <a:pt x="557973" y="0"/>
                  </a:lnTo>
                  <a:lnTo>
                    <a:pt x="0" y="9841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705"/>
                  </a:srgbClr>
                </a:gs>
                <a:gs pos="100000">
                  <a:srgbClr val="FFFFFF">
                    <a:alpha val="11764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5636975" y="5677250"/>
              <a:ext cx="193430" cy="305097"/>
            </a:xfrm>
            <a:custGeom>
              <a:avLst/>
              <a:gdLst/>
              <a:ahLst/>
              <a:cxnLst/>
              <a:rect l="l" t="t" r="r" b="b"/>
              <a:pathLst>
                <a:path w="193430" h="305097" extrusionOk="0">
                  <a:moveTo>
                    <a:pt x="193430" y="0"/>
                  </a:moveTo>
                  <a:lnTo>
                    <a:pt x="0" y="34116"/>
                  </a:lnTo>
                  <a:lnTo>
                    <a:pt x="0" y="306471"/>
                  </a:lnTo>
                  <a:lnTo>
                    <a:pt x="193430" y="272355"/>
                  </a:lnTo>
                  <a:lnTo>
                    <a:pt x="19343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" name="Google Shape;30;p3"/>
          <p:cNvSpPr txBox="1">
            <a:spLocks noGrp="1"/>
          </p:cNvSpPr>
          <p:nvPr>
            <p:ph type="ctrTitle"/>
          </p:nvPr>
        </p:nvSpPr>
        <p:spPr>
          <a:xfrm>
            <a:off x="457200" y="1430950"/>
            <a:ext cx="5486400" cy="11598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"/>
          </p:nvPr>
        </p:nvSpPr>
        <p:spPr>
          <a:xfrm>
            <a:off x="457200" y="2763852"/>
            <a:ext cx="5486400" cy="7848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7"/>
          <p:cNvGrpSpPr/>
          <p:nvPr/>
        </p:nvGrpSpPr>
        <p:grpSpPr>
          <a:xfrm>
            <a:off x="-120" y="-106"/>
            <a:ext cx="9143821" cy="5143317"/>
            <a:chOff x="2973586" y="2777133"/>
            <a:chExt cx="2856819" cy="1606935"/>
          </a:xfrm>
        </p:grpSpPr>
        <p:sp>
          <p:nvSpPr>
            <p:cNvPr id="73" name="Google Shape;73;p7"/>
            <p:cNvSpPr/>
            <p:nvPr/>
          </p:nvSpPr>
          <p:spPr>
            <a:xfrm>
              <a:off x="2973586" y="2944901"/>
              <a:ext cx="2856819" cy="1439167"/>
            </a:xfrm>
            <a:custGeom>
              <a:avLst/>
              <a:gdLst/>
              <a:ahLst/>
              <a:cxnLst/>
              <a:rect l="l" t="t" r="r" b="b"/>
              <a:pathLst>
                <a:path w="2856819" h="1439167" extrusionOk="0">
                  <a:moveTo>
                    <a:pt x="0" y="1439576"/>
                  </a:moveTo>
                  <a:lnTo>
                    <a:pt x="2856819" y="1439576"/>
                  </a:lnTo>
                  <a:lnTo>
                    <a:pt x="2856819" y="0"/>
                  </a:lnTo>
                  <a:lnTo>
                    <a:pt x="0" y="503855"/>
                  </a:lnTo>
                  <a:lnTo>
                    <a:pt x="0" y="14395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3669936" y="2777133"/>
              <a:ext cx="1203732" cy="211335"/>
            </a:xfrm>
            <a:custGeom>
              <a:avLst/>
              <a:gdLst/>
              <a:ahLst/>
              <a:cxnLst/>
              <a:rect l="l" t="t" r="r" b="b"/>
              <a:pathLst>
                <a:path w="1203732" h="211335" extrusionOk="0">
                  <a:moveTo>
                    <a:pt x="251070" y="0"/>
                  </a:moveTo>
                  <a:lnTo>
                    <a:pt x="0" y="44281"/>
                  </a:lnTo>
                  <a:lnTo>
                    <a:pt x="0" y="212457"/>
                  </a:lnTo>
                  <a:lnTo>
                    <a:pt x="1204612" y="0"/>
                  </a:lnTo>
                  <a:lnTo>
                    <a:pt x="25107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7"/>
            <p:cNvSpPr/>
            <p:nvPr/>
          </p:nvSpPr>
          <p:spPr>
            <a:xfrm>
              <a:off x="2973586" y="2900141"/>
              <a:ext cx="249971" cy="211335"/>
            </a:xfrm>
            <a:custGeom>
              <a:avLst/>
              <a:gdLst/>
              <a:ahLst/>
              <a:cxnLst/>
              <a:rect l="l" t="t" r="r" b="b"/>
              <a:pathLst>
                <a:path w="249971" h="211335" extrusionOk="0">
                  <a:moveTo>
                    <a:pt x="0" y="44087"/>
                  </a:moveTo>
                  <a:lnTo>
                    <a:pt x="0" y="212263"/>
                  </a:lnTo>
                  <a:lnTo>
                    <a:pt x="249972" y="168176"/>
                  </a:lnTo>
                  <a:lnTo>
                    <a:pt x="249972" y="0"/>
                  </a:lnTo>
                  <a:lnTo>
                    <a:pt x="0" y="44087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2973586" y="3176135"/>
              <a:ext cx="592194" cy="272355"/>
            </a:xfrm>
            <a:custGeom>
              <a:avLst/>
              <a:gdLst/>
              <a:ahLst/>
              <a:cxnLst/>
              <a:rect l="l" t="t" r="r" b="b"/>
              <a:pathLst>
                <a:path w="592194" h="272355" extrusionOk="0">
                  <a:moveTo>
                    <a:pt x="0" y="104445"/>
                  </a:moveTo>
                  <a:lnTo>
                    <a:pt x="0" y="272620"/>
                  </a:lnTo>
                  <a:lnTo>
                    <a:pt x="592195" y="168176"/>
                  </a:lnTo>
                  <a:lnTo>
                    <a:pt x="592195" y="0"/>
                  </a:lnTo>
                  <a:lnTo>
                    <a:pt x="0" y="104445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5446520" y="2777133"/>
              <a:ext cx="383885" cy="235148"/>
            </a:xfrm>
            <a:custGeom>
              <a:avLst/>
              <a:gdLst/>
              <a:ahLst/>
              <a:cxnLst/>
              <a:rect l="l" t="t" r="r" b="b"/>
              <a:pathLst>
                <a:path w="383885" h="235148" extrusionOk="0">
                  <a:moveTo>
                    <a:pt x="383885" y="0"/>
                  </a:moveTo>
                  <a:lnTo>
                    <a:pt x="381571" y="0"/>
                  </a:lnTo>
                  <a:lnTo>
                    <a:pt x="0" y="67297"/>
                  </a:lnTo>
                  <a:lnTo>
                    <a:pt x="0" y="235473"/>
                  </a:lnTo>
                  <a:lnTo>
                    <a:pt x="383885" y="167768"/>
                  </a:lnTo>
                  <a:lnTo>
                    <a:pt x="38388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2973586" y="2964659"/>
              <a:ext cx="837702" cy="315515"/>
            </a:xfrm>
            <a:custGeom>
              <a:avLst/>
              <a:gdLst/>
              <a:ahLst/>
              <a:cxnLst/>
              <a:rect l="l" t="t" r="r" b="b"/>
              <a:pathLst>
                <a:path w="837702" h="315515" extrusionOk="0">
                  <a:moveTo>
                    <a:pt x="0" y="147745"/>
                  </a:moveTo>
                  <a:lnTo>
                    <a:pt x="0" y="315920"/>
                  </a:lnTo>
                  <a:lnTo>
                    <a:pt x="837703" y="168176"/>
                  </a:lnTo>
                  <a:lnTo>
                    <a:pt x="837703" y="0"/>
                  </a:lnTo>
                  <a:lnTo>
                    <a:pt x="0" y="14774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body" idx="1"/>
          </p:nvPr>
        </p:nvSpPr>
        <p:spPr>
          <a:xfrm>
            <a:off x="3200375" y="1909300"/>
            <a:ext cx="2493600" cy="30165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body" idx="2"/>
          </p:nvPr>
        </p:nvSpPr>
        <p:spPr>
          <a:xfrm>
            <a:off x="6193205" y="1909300"/>
            <a:ext cx="2493600" cy="30165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9"/>
          <p:cNvGrpSpPr/>
          <p:nvPr/>
        </p:nvGrpSpPr>
        <p:grpSpPr>
          <a:xfrm>
            <a:off x="-120" y="-106"/>
            <a:ext cx="9143821" cy="5143317"/>
            <a:chOff x="2973586" y="2777133"/>
            <a:chExt cx="2856819" cy="1606935"/>
          </a:xfrm>
        </p:grpSpPr>
        <p:sp>
          <p:nvSpPr>
            <p:cNvPr id="98" name="Google Shape;98;p9"/>
            <p:cNvSpPr/>
            <p:nvPr/>
          </p:nvSpPr>
          <p:spPr>
            <a:xfrm>
              <a:off x="2973586" y="2944901"/>
              <a:ext cx="2856819" cy="1439167"/>
            </a:xfrm>
            <a:custGeom>
              <a:avLst/>
              <a:gdLst/>
              <a:ahLst/>
              <a:cxnLst/>
              <a:rect l="l" t="t" r="r" b="b"/>
              <a:pathLst>
                <a:path w="2856819" h="1439167" extrusionOk="0">
                  <a:moveTo>
                    <a:pt x="0" y="1439576"/>
                  </a:moveTo>
                  <a:lnTo>
                    <a:pt x="2856819" y="1439576"/>
                  </a:lnTo>
                  <a:lnTo>
                    <a:pt x="2856819" y="0"/>
                  </a:lnTo>
                  <a:lnTo>
                    <a:pt x="0" y="503855"/>
                  </a:lnTo>
                  <a:lnTo>
                    <a:pt x="0" y="14395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3669936" y="2777133"/>
              <a:ext cx="1203732" cy="211335"/>
            </a:xfrm>
            <a:custGeom>
              <a:avLst/>
              <a:gdLst/>
              <a:ahLst/>
              <a:cxnLst/>
              <a:rect l="l" t="t" r="r" b="b"/>
              <a:pathLst>
                <a:path w="1203732" h="211335" extrusionOk="0">
                  <a:moveTo>
                    <a:pt x="251070" y="0"/>
                  </a:moveTo>
                  <a:lnTo>
                    <a:pt x="0" y="44281"/>
                  </a:lnTo>
                  <a:lnTo>
                    <a:pt x="0" y="212457"/>
                  </a:lnTo>
                  <a:lnTo>
                    <a:pt x="1204612" y="0"/>
                  </a:lnTo>
                  <a:lnTo>
                    <a:pt x="25107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2973586" y="2900141"/>
              <a:ext cx="249971" cy="211335"/>
            </a:xfrm>
            <a:custGeom>
              <a:avLst/>
              <a:gdLst/>
              <a:ahLst/>
              <a:cxnLst/>
              <a:rect l="l" t="t" r="r" b="b"/>
              <a:pathLst>
                <a:path w="249971" h="211335" extrusionOk="0">
                  <a:moveTo>
                    <a:pt x="0" y="44087"/>
                  </a:moveTo>
                  <a:lnTo>
                    <a:pt x="0" y="212263"/>
                  </a:lnTo>
                  <a:lnTo>
                    <a:pt x="249972" y="168176"/>
                  </a:lnTo>
                  <a:lnTo>
                    <a:pt x="249972" y="0"/>
                  </a:lnTo>
                  <a:lnTo>
                    <a:pt x="0" y="44087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2973586" y="3176135"/>
              <a:ext cx="592194" cy="272355"/>
            </a:xfrm>
            <a:custGeom>
              <a:avLst/>
              <a:gdLst/>
              <a:ahLst/>
              <a:cxnLst/>
              <a:rect l="l" t="t" r="r" b="b"/>
              <a:pathLst>
                <a:path w="592194" h="272355" extrusionOk="0">
                  <a:moveTo>
                    <a:pt x="0" y="104445"/>
                  </a:moveTo>
                  <a:lnTo>
                    <a:pt x="0" y="272620"/>
                  </a:lnTo>
                  <a:lnTo>
                    <a:pt x="592195" y="168176"/>
                  </a:lnTo>
                  <a:lnTo>
                    <a:pt x="592195" y="0"/>
                  </a:lnTo>
                  <a:lnTo>
                    <a:pt x="0" y="104445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5446520" y="2777133"/>
              <a:ext cx="383885" cy="235148"/>
            </a:xfrm>
            <a:custGeom>
              <a:avLst/>
              <a:gdLst/>
              <a:ahLst/>
              <a:cxnLst/>
              <a:rect l="l" t="t" r="r" b="b"/>
              <a:pathLst>
                <a:path w="383885" h="235148" extrusionOk="0">
                  <a:moveTo>
                    <a:pt x="383885" y="0"/>
                  </a:moveTo>
                  <a:lnTo>
                    <a:pt x="381571" y="0"/>
                  </a:lnTo>
                  <a:lnTo>
                    <a:pt x="0" y="67297"/>
                  </a:lnTo>
                  <a:lnTo>
                    <a:pt x="0" y="235473"/>
                  </a:lnTo>
                  <a:lnTo>
                    <a:pt x="383885" y="167768"/>
                  </a:lnTo>
                  <a:lnTo>
                    <a:pt x="38388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2973586" y="2964659"/>
              <a:ext cx="837702" cy="315515"/>
            </a:xfrm>
            <a:custGeom>
              <a:avLst/>
              <a:gdLst/>
              <a:ahLst/>
              <a:cxnLst/>
              <a:rect l="l" t="t" r="r" b="b"/>
              <a:pathLst>
                <a:path w="837702" h="315515" extrusionOk="0">
                  <a:moveTo>
                    <a:pt x="0" y="147745"/>
                  </a:moveTo>
                  <a:lnTo>
                    <a:pt x="0" y="315920"/>
                  </a:lnTo>
                  <a:lnTo>
                    <a:pt x="837703" y="168176"/>
                  </a:lnTo>
                  <a:lnTo>
                    <a:pt x="837703" y="0"/>
                  </a:lnTo>
                  <a:lnTo>
                    <a:pt x="0" y="14774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" name="Google Shape;104;p9"/>
          <p:cNvSpPr txBox="1">
            <a:spLocks noGrp="1"/>
          </p:cNvSpPr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9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11"/>
          <p:cNvGrpSpPr/>
          <p:nvPr/>
        </p:nvGrpSpPr>
        <p:grpSpPr>
          <a:xfrm>
            <a:off x="-120" y="0"/>
            <a:ext cx="9143821" cy="5144623"/>
            <a:chOff x="2973586" y="0"/>
            <a:chExt cx="2856819" cy="1607343"/>
          </a:xfrm>
        </p:grpSpPr>
        <p:sp>
          <p:nvSpPr>
            <p:cNvPr id="117" name="Google Shape;117;p11"/>
            <p:cNvSpPr/>
            <p:nvPr/>
          </p:nvSpPr>
          <p:spPr>
            <a:xfrm>
              <a:off x="2973586" y="0"/>
              <a:ext cx="2856819" cy="1607343"/>
            </a:xfrm>
            <a:custGeom>
              <a:avLst/>
              <a:gdLst/>
              <a:ahLst/>
              <a:cxnLst/>
              <a:rect l="l" t="t" r="r" b="b"/>
              <a:pathLst>
                <a:path w="2856819" h="1607343" extrusionOk="0">
                  <a:moveTo>
                    <a:pt x="0" y="1607344"/>
                  </a:moveTo>
                  <a:lnTo>
                    <a:pt x="2856819" y="1607344"/>
                  </a:lnTo>
                  <a:lnTo>
                    <a:pt x="2856819" y="0"/>
                  </a:lnTo>
                  <a:lnTo>
                    <a:pt x="2854505" y="0"/>
                  </a:lnTo>
                  <a:lnTo>
                    <a:pt x="0" y="503447"/>
                  </a:lnTo>
                  <a:lnTo>
                    <a:pt x="0" y="16073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2973586" y="278850"/>
              <a:ext cx="319904" cy="223242"/>
            </a:xfrm>
            <a:custGeom>
              <a:avLst/>
              <a:gdLst/>
              <a:ahLst/>
              <a:cxnLst/>
              <a:rect l="l" t="t" r="r" b="b"/>
              <a:pathLst>
                <a:path w="319904" h="223242" extrusionOk="0">
                  <a:moveTo>
                    <a:pt x="0" y="56421"/>
                  </a:moveTo>
                  <a:lnTo>
                    <a:pt x="0" y="224597"/>
                  </a:lnTo>
                  <a:lnTo>
                    <a:pt x="319904" y="168176"/>
                  </a:lnTo>
                  <a:lnTo>
                    <a:pt x="319904" y="0"/>
                  </a:lnTo>
                  <a:lnTo>
                    <a:pt x="0" y="56421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4446633" y="0"/>
              <a:ext cx="1380795" cy="242589"/>
            </a:xfrm>
            <a:custGeom>
              <a:avLst/>
              <a:gdLst/>
              <a:ahLst/>
              <a:cxnLst/>
              <a:rect l="l" t="t" r="r" b="b"/>
              <a:pathLst>
                <a:path w="1380795" h="242589" extrusionOk="0">
                  <a:moveTo>
                    <a:pt x="427914" y="0"/>
                  </a:moveTo>
                  <a:lnTo>
                    <a:pt x="0" y="75471"/>
                  </a:lnTo>
                  <a:lnTo>
                    <a:pt x="0" y="243647"/>
                  </a:lnTo>
                  <a:lnTo>
                    <a:pt x="1381458" y="0"/>
                  </a:lnTo>
                  <a:lnTo>
                    <a:pt x="427914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705"/>
                  </a:srgbClr>
                </a:gs>
                <a:gs pos="100000">
                  <a:srgbClr val="FFFFFF">
                    <a:alpha val="11764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1"/>
            <p:cNvSpPr/>
            <p:nvPr/>
          </p:nvSpPr>
          <p:spPr>
            <a:xfrm>
              <a:off x="2973586" y="131406"/>
              <a:ext cx="202358" cy="202406"/>
            </a:xfrm>
            <a:custGeom>
              <a:avLst/>
              <a:gdLst/>
              <a:ahLst/>
              <a:cxnLst/>
              <a:rect l="l" t="t" r="r" b="b"/>
              <a:pathLst>
                <a:path w="202358" h="202406" extrusionOk="0">
                  <a:moveTo>
                    <a:pt x="0" y="35689"/>
                  </a:moveTo>
                  <a:lnTo>
                    <a:pt x="0" y="203865"/>
                  </a:lnTo>
                  <a:lnTo>
                    <a:pt x="202358" y="168176"/>
                  </a:lnTo>
                  <a:lnTo>
                    <a:pt x="202358" y="0"/>
                  </a:lnTo>
                  <a:lnTo>
                    <a:pt x="0" y="3568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1"/>
            <p:cNvSpPr/>
            <p:nvPr/>
          </p:nvSpPr>
          <p:spPr>
            <a:xfrm>
              <a:off x="3669936" y="0"/>
              <a:ext cx="1203732" cy="211335"/>
            </a:xfrm>
            <a:custGeom>
              <a:avLst/>
              <a:gdLst/>
              <a:ahLst/>
              <a:cxnLst/>
              <a:rect l="l" t="t" r="r" b="b"/>
              <a:pathLst>
                <a:path w="1203732" h="211335" extrusionOk="0">
                  <a:moveTo>
                    <a:pt x="251070" y="0"/>
                  </a:moveTo>
                  <a:lnTo>
                    <a:pt x="0" y="44281"/>
                  </a:lnTo>
                  <a:lnTo>
                    <a:pt x="0" y="212457"/>
                  </a:lnTo>
                  <a:lnTo>
                    <a:pt x="1204612" y="0"/>
                  </a:lnTo>
                  <a:lnTo>
                    <a:pt x="251070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Google Shape;122;p11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12"/>
          <p:cNvGrpSpPr/>
          <p:nvPr/>
        </p:nvGrpSpPr>
        <p:grpSpPr>
          <a:xfrm>
            <a:off x="-238" y="-200"/>
            <a:ext cx="9143821" cy="5143302"/>
            <a:chOff x="6316957" y="5250656"/>
            <a:chExt cx="2856819" cy="1606930"/>
          </a:xfrm>
        </p:grpSpPr>
        <p:sp>
          <p:nvSpPr>
            <p:cNvPr id="125" name="Google Shape;125;p12"/>
            <p:cNvSpPr/>
            <p:nvPr/>
          </p:nvSpPr>
          <p:spPr>
            <a:xfrm>
              <a:off x="6316957" y="6351571"/>
              <a:ext cx="2856819" cy="506015"/>
            </a:xfrm>
            <a:custGeom>
              <a:avLst/>
              <a:gdLst/>
              <a:ahLst/>
              <a:cxnLst/>
              <a:rect l="l" t="t" r="r" b="b"/>
              <a:pathLst>
                <a:path w="2856819" h="506015" extrusionOk="0">
                  <a:moveTo>
                    <a:pt x="0" y="506429"/>
                  </a:moveTo>
                  <a:lnTo>
                    <a:pt x="2856819" y="506429"/>
                  </a:lnTo>
                  <a:lnTo>
                    <a:pt x="2856819" y="0"/>
                  </a:lnTo>
                  <a:lnTo>
                    <a:pt x="0" y="503856"/>
                  </a:lnTo>
                  <a:lnTo>
                    <a:pt x="0" y="5064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7306428" y="5250656"/>
              <a:ext cx="1434361" cy="253007"/>
            </a:xfrm>
            <a:custGeom>
              <a:avLst/>
              <a:gdLst/>
              <a:ahLst/>
              <a:cxnLst/>
              <a:rect l="l" t="t" r="r" b="b"/>
              <a:pathLst>
                <a:path w="1434361" h="253007" extrusionOk="0">
                  <a:moveTo>
                    <a:pt x="481099" y="0"/>
                  </a:moveTo>
                  <a:lnTo>
                    <a:pt x="0" y="84851"/>
                  </a:lnTo>
                  <a:lnTo>
                    <a:pt x="0" y="253027"/>
                  </a:lnTo>
                  <a:lnTo>
                    <a:pt x="1434642" y="0"/>
                  </a:lnTo>
                  <a:lnTo>
                    <a:pt x="481099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6316957" y="6512738"/>
              <a:ext cx="989471" cy="342304"/>
            </a:xfrm>
            <a:custGeom>
              <a:avLst/>
              <a:gdLst/>
              <a:ahLst/>
              <a:cxnLst/>
              <a:rect l="l" t="t" r="r" b="b"/>
              <a:pathLst>
                <a:path w="989471" h="342304" extrusionOk="0">
                  <a:moveTo>
                    <a:pt x="0" y="174513"/>
                  </a:moveTo>
                  <a:lnTo>
                    <a:pt x="0" y="342688"/>
                  </a:lnTo>
                  <a:lnTo>
                    <a:pt x="989471" y="168176"/>
                  </a:lnTo>
                  <a:lnTo>
                    <a:pt x="989471" y="0"/>
                  </a:lnTo>
                  <a:lnTo>
                    <a:pt x="0" y="174513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8885118" y="6183395"/>
              <a:ext cx="288657" cy="218777"/>
            </a:xfrm>
            <a:custGeom>
              <a:avLst/>
              <a:gdLst/>
              <a:ahLst/>
              <a:cxnLst/>
              <a:rect l="l" t="t" r="r" b="b"/>
              <a:pathLst>
                <a:path w="288657" h="218777" extrusionOk="0">
                  <a:moveTo>
                    <a:pt x="288658" y="0"/>
                  </a:moveTo>
                  <a:lnTo>
                    <a:pt x="0" y="50911"/>
                  </a:lnTo>
                  <a:lnTo>
                    <a:pt x="0" y="219087"/>
                  </a:lnTo>
                  <a:lnTo>
                    <a:pt x="288658" y="168176"/>
                  </a:lnTo>
                  <a:lnTo>
                    <a:pt x="28865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2"/>
            <p:cNvSpPr/>
            <p:nvPr/>
          </p:nvSpPr>
          <p:spPr>
            <a:xfrm>
              <a:off x="6316957" y="6431950"/>
              <a:ext cx="493991" cy="254496"/>
            </a:xfrm>
            <a:custGeom>
              <a:avLst/>
              <a:gdLst/>
              <a:ahLst/>
              <a:cxnLst/>
              <a:rect l="l" t="t" r="r" b="b"/>
              <a:pathLst>
                <a:path w="493991" h="254496" extrusionOk="0">
                  <a:moveTo>
                    <a:pt x="0" y="87125"/>
                  </a:moveTo>
                  <a:lnTo>
                    <a:pt x="0" y="255301"/>
                  </a:lnTo>
                  <a:lnTo>
                    <a:pt x="493992" y="168176"/>
                  </a:lnTo>
                  <a:lnTo>
                    <a:pt x="493992" y="0"/>
                  </a:lnTo>
                  <a:lnTo>
                    <a:pt x="0" y="8712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2"/>
            <p:cNvSpPr/>
            <p:nvPr/>
          </p:nvSpPr>
          <p:spPr>
            <a:xfrm>
              <a:off x="9029447" y="6015219"/>
              <a:ext cx="144328" cy="193476"/>
            </a:xfrm>
            <a:custGeom>
              <a:avLst/>
              <a:gdLst/>
              <a:ahLst/>
              <a:cxnLst/>
              <a:rect l="l" t="t" r="r" b="b"/>
              <a:pathLst>
                <a:path w="144328" h="193476" extrusionOk="0">
                  <a:moveTo>
                    <a:pt x="144329" y="0"/>
                  </a:moveTo>
                  <a:lnTo>
                    <a:pt x="0" y="25456"/>
                  </a:lnTo>
                  <a:lnTo>
                    <a:pt x="0" y="193632"/>
                  </a:lnTo>
                  <a:lnTo>
                    <a:pt x="144329" y="168176"/>
                  </a:lnTo>
                  <a:lnTo>
                    <a:pt x="144329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2"/>
            <p:cNvSpPr/>
            <p:nvPr/>
          </p:nvSpPr>
          <p:spPr>
            <a:xfrm>
              <a:off x="8224479" y="5847043"/>
              <a:ext cx="949297" cy="334863"/>
            </a:xfrm>
            <a:custGeom>
              <a:avLst/>
              <a:gdLst/>
              <a:ahLst/>
              <a:cxnLst/>
              <a:rect l="l" t="t" r="r" b="b"/>
              <a:pathLst>
                <a:path w="949297" h="334863" extrusionOk="0">
                  <a:moveTo>
                    <a:pt x="949297" y="0"/>
                  </a:moveTo>
                  <a:lnTo>
                    <a:pt x="0" y="167427"/>
                  </a:lnTo>
                  <a:lnTo>
                    <a:pt x="0" y="335603"/>
                  </a:lnTo>
                  <a:lnTo>
                    <a:pt x="949297" y="168176"/>
                  </a:lnTo>
                  <a:lnTo>
                    <a:pt x="949297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705"/>
                  </a:srgbClr>
                </a:gs>
                <a:gs pos="100000">
                  <a:srgbClr val="FFFFFF">
                    <a:alpha val="11764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2"/>
            <p:cNvSpPr/>
            <p:nvPr/>
          </p:nvSpPr>
          <p:spPr>
            <a:xfrm>
              <a:off x="6677035" y="5840035"/>
              <a:ext cx="629392" cy="278308"/>
            </a:xfrm>
            <a:custGeom>
              <a:avLst/>
              <a:gdLst/>
              <a:ahLst/>
              <a:cxnLst/>
              <a:rect l="l" t="t" r="r" b="b"/>
              <a:pathLst>
                <a:path w="629392" h="278308" extrusionOk="0">
                  <a:moveTo>
                    <a:pt x="0" y="111005"/>
                  </a:moveTo>
                  <a:lnTo>
                    <a:pt x="0" y="279181"/>
                  </a:lnTo>
                  <a:lnTo>
                    <a:pt x="629393" y="168176"/>
                  </a:lnTo>
                  <a:lnTo>
                    <a:pt x="629393" y="0"/>
                  </a:lnTo>
                  <a:lnTo>
                    <a:pt x="0" y="111005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2"/>
            <p:cNvSpPr/>
            <p:nvPr/>
          </p:nvSpPr>
          <p:spPr>
            <a:xfrm>
              <a:off x="6316957" y="5716734"/>
              <a:ext cx="735035" cy="297656"/>
            </a:xfrm>
            <a:custGeom>
              <a:avLst/>
              <a:gdLst/>
              <a:ahLst/>
              <a:cxnLst/>
              <a:rect l="l" t="t" r="r" b="b"/>
              <a:pathLst>
                <a:path w="735035" h="297656" extrusionOk="0">
                  <a:moveTo>
                    <a:pt x="0" y="129638"/>
                  </a:moveTo>
                  <a:lnTo>
                    <a:pt x="0" y="297814"/>
                  </a:lnTo>
                  <a:lnTo>
                    <a:pt x="735036" y="168176"/>
                  </a:lnTo>
                  <a:lnTo>
                    <a:pt x="735036" y="0"/>
                  </a:lnTo>
                  <a:lnTo>
                    <a:pt x="0" y="129638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2"/>
            <p:cNvSpPr/>
            <p:nvPr/>
          </p:nvSpPr>
          <p:spPr>
            <a:xfrm>
              <a:off x="8703591" y="5342516"/>
              <a:ext cx="470184" cy="250031"/>
            </a:xfrm>
            <a:custGeom>
              <a:avLst/>
              <a:gdLst/>
              <a:ahLst/>
              <a:cxnLst/>
              <a:rect l="l" t="t" r="r" b="b"/>
              <a:pathLst>
                <a:path w="470184" h="250031" extrusionOk="0">
                  <a:moveTo>
                    <a:pt x="470185" y="0"/>
                  </a:moveTo>
                  <a:lnTo>
                    <a:pt x="0" y="82927"/>
                  </a:lnTo>
                  <a:lnTo>
                    <a:pt x="0" y="251103"/>
                  </a:lnTo>
                  <a:lnTo>
                    <a:pt x="470185" y="168176"/>
                  </a:lnTo>
                  <a:lnTo>
                    <a:pt x="47018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5" name="Google Shape;135;p12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2CA388"/>
            </a:gs>
            <a:gs pos="100000">
              <a:srgbClr val="A6D683"/>
            </a:gs>
          </a:gsLst>
          <a:lin ang="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200400" y="1909300"/>
            <a:ext cx="5486400" cy="27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6D683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7" r:id="rId5"/>
    <p:sldLayoutId id="2147483658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>
            <a:spLocks noGrp="1"/>
          </p:cNvSpPr>
          <p:nvPr>
            <p:ph type="ctrTitle"/>
          </p:nvPr>
        </p:nvSpPr>
        <p:spPr>
          <a:xfrm>
            <a:off x="457200" y="799275"/>
            <a:ext cx="6284400" cy="318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Bike Sharing in Washington D.C.</a:t>
            </a:r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body" idx="4294967295"/>
          </p:nvPr>
        </p:nvSpPr>
        <p:spPr>
          <a:xfrm>
            <a:off x="3200400" y="4230375"/>
            <a:ext cx="5486400" cy="68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858585"/>
                </a:solidFill>
              </a:rPr>
              <a:t>MBD OCT 2018 - O17 - Group G</a:t>
            </a:r>
            <a:endParaRPr b="1">
              <a:solidFill>
                <a:srgbClr val="858585"/>
              </a:solidFill>
            </a:endParaRPr>
          </a:p>
        </p:txBody>
      </p:sp>
      <p:sp>
        <p:nvSpPr>
          <p:cNvPr id="142" name="Google Shape;142;p13"/>
          <p:cNvSpPr txBox="1">
            <a:spLocks noGrp="1"/>
          </p:cNvSpPr>
          <p:nvPr>
            <p:ph type="ctrTitle"/>
          </p:nvPr>
        </p:nvSpPr>
        <p:spPr>
          <a:xfrm>
            <a:off x="457200" y="2679675"/>
            <a:ext cx="6284400" cy="130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Statistical Programming - Python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026" y="1015625"/>
            <a:ext cx="5522448" cy="181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2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10" name="Google Shape;310;p22"/>
          <p:cNvSpPr txBox="1">
            <a:spLocks noGrp="1"/>
          </p:cNvSpPr>
          <p:nvPr>
            <p:ph type="title" idx="4294967295"/>
          </p:nvPr>
        </p:nvSpPr>
        <p:spPr>
          <a:xfrm>
            <a:off x="457200" y="-100"/>
            <a:ext cx="5486400" cy="91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Days</a:t>
            </a:r>
            <a:endParaRPr/>
          </a:p>
        </p:txBody>
      </p:sp>
      <p:sp>
        <p:nvSpPr>
          <p:cNvPr id="311" name="Google Shape;311;p22"/>
          <p:cNvSpPr txBox="1">
            <a:spLocks noGrp="1"/>
          </p:cNvSpPr>
          <p:nvPr>
            <p:ph type="body" idx="4294967295"/>
          </p:nvPr>
        </p:nvSpPr>
        <p:spPr>
          <a:xfrm>
            <a:off x="4305038" y="4614850"/>
            <a:ext cx="3896400" cy="36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i="1">
                <a:solidFill>
                  <a:srgbClr val="999999"/>
                </a:solidFill>
              </a:rPr>
              <a:t>Hourly Utilization on Working/Non Working Days</a:t>
            </a:r>
            <a:endParaRPr sz="1200" b="1" i="1">
              <a:solidFill>
                <a:srgbClr val="999999"/>
              </a:solidFill>
            </a:endParaRPr>
          </a:p>
        </p:txBody>
      </p:sp>
      <p:pic>
        <p:nvPicPr>
          <p:cNvPr id="312" name="Google Shape;31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2060" y="2828950"/>
            <a:ext cx="5522379" cy="181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2"/>
          <p:cNvSpPr txBox="1">
            <a:spLocks noGrp="1"/>
          </p:cNvSpPr>
          <p:nvPr>
            <p:ph type="body" idx="4294967295"/>
          </p:nvPr>
        </p:nvSpPr>
        <p:spPr>
          <a:xfrm>
            <a:off x="183025" y="1002925"/>
            <a:ext cx="3219900" cy="358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endParaRPr sz="1400" b="1"/>
          </a:p>
          <a:p>
            <a:pPr marL="457200" lvl="0" indent="-317500" algn="just" rtl="0">
              <a:spcBef>
                <a:spcPts val="600"/>
              </a:spcBef>
              <a:spcAft>
                <a:spcPts val="0"/>
              </a:spcAft>
              <a:buSzPts val="1400"/>
              <a:buChar char="▰"/>
            </a:pPr>
            <a:r>
              <a:rPr lang="en" sz="1400" b="1"/>
              <a:t>2 peaks on working days during commuting hours</a:t>
            </a:r>
            <a:endParaRPr sz="1400" b="1"/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endParaRPr sz="1400" b="1"/>
          </a:p>
          <a:p>
            <a:pPr marL="457200" lvl="0" indent="-317500" algn="just" rtl="0">
              <a:spcBef>
                <a:spcPts val="600"/>
              </a:spcBef>
              <a:spcAft>
                <a:spcPts val="0"/>
              </a:spcAft>
              <a:buSzPts val="1400"/>
              <a:buChar char="▰"/>
            </a:pPr>
            <a:r>
              <a:rPr lang="en" sz="1400" b="1"/>
              <a:t>No peak during non working days, but higher overall utilization in the afternoon</a:t>
            </a:r>
            <a:endParaRPr sz="1400" b="1"/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endParaRPr sz="1400" b="1"/>
          </a:p>
          <a:p>
            <a:pPr marL="457200" lvl="0" indent="-317500" algn="just" rtl="0">
              <a:spcBef>
                <a:spcPts val="600"/>
              </a:spcBef>
              <a:spcAft>
                <a:spcPts val="0"/>
              </a:spcAft>
              <a:buSzPts val="1400"/>
              <a:buChar char="▰"/>
            </a:pPr>
            <a:r>
              <a:rPr lang="en" sz="1400" b="1"/>
              <a:t>Slight change of shape on Fridays, maybe because people leave work earlier on that day</a:t>
            </a:r>
            <a:endParaRPr sz="1400"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1991" y="2828950"/>
            <a:ext cx="5522459" cy="181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2090" y="1015625"/>
            <a:ext cx="5522384" cy="181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3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21" name="Google Shape;321;p23"/>
          <p:cNvSpPr txBox="1">
            <a:spLocks noGrp="1"/>
          </p:cNvSpPr>
          <p:nvPr>
            <p:ph type="title" idx="4294967295"/>
          </p:nvPr>
        </p:nvSpPr>
        <p:spPr>
          <a:xfrm>
            <a:off x="457200" y="-100"/>
            <a:ext cx="5486400" cy="91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Days</a:t>
            </a:r>
            <a:endParaRPr/>
          </a:p>
        </p:txBody>
      </p:sp>
      <p:sp>
        <p:nvSpPr>
          <p:cNvPr id="322" name="Google Shape;322;p23"/>
          <p:cNvSpPr txBox="1">
            <a:spLocks noGrp="1"/>
          </p:cNvSpPr>
          <p:nvPr>
            <p:ph type="body" idx="4294967295"/>
          </p:nvPr>
        </p:nvSpPr>
        <p:spPr>
          <a:xfrm>
            <a:off x="4305038" y="4614850"/>
            <a:ext cx="3896400" cy="36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i="1">
                <a:solidFill>
                  <a:srgbClr val="999999"/>
                </a:solidFill>
              </a:rPr>
              <a:t>Hourly Utilization on Working/Non Working Days</a:t>
            </a:r>
            <a:endParaRPr sz="1200" b="1" i="1">
              <a:solidFill>
                <a:srgbClr val="999999"/>
              </a:solidFill>
            </a:endParaRPr>
          </a:p>
        </p:txBody>
      </p:sp>
      <p:sp>
        <p:nvSpPr>
          <p:cNvPr id="323" name="Google Shape;323;p23"/>
          <p:cNvSpPr txBox="1">
            <a:spLocks noGrp="1"/>
          </p:cNvSpPr>
          <p:nvPr>
            <p:ph type="body" idx="4294967295"/>
          </p:nvPr>
        </p:nvSpPr>
        <p:spPr>
          <a:xfrm>
            <a:off x="3839825" y="1077050"/>
            <a:ext cx="1510200" cy="31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 i="1">
                <a:solidFill>
                  <a:srgbClr val="000000"/>
                </a:solidFill>
              </a:rPr>
              <a:t>Registered Users</a:t>
            </a:r>
            <a:endParaRPr sz="1000" b="1" i="1">
              <a:solidFill>
                <a:srgbClr val="000000"/>
              </a:solidFill>
            </a:endParaRPr>
          </a:p>
        </p:txBody>
      </p:sp>
      <p:sp>
        <p:nvSpPr>
          <p:cNvPr id="324" name="Google Shape;324;p23"/>
          <p:cNvSpPr txBox="1">
            <a:spLocks noGrp="1"/>
          </p:cNvSpPr>
          <p:nvPr>
            <p:ph type="body" idx="4294967295"/>
          </p:nvPr>
        </p:nvSpPr>
        <p:spPr>
          <a:xfrm>
            <a:off x="3839825" y="2893650"/>
            <a:ext cx="1510200" cy="31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 i="1">
                <a:solidFill>
                  <a:srgbClr val="000000"/>
                </a:solidFill>
              </a:rPr>
              <a:t>Casual Users</a:t>
            </a:r>
            <a:endParaRPr sz="1000" b="1" i="1">
              <a:solidFill>
                <a:srgbClr val="000000"/>
              </a:solidFill>
            </a:endParaRPr>
          </a:p>
        </p:txBody>
      </p:sp>
      <p:sp>
        <p:nvSpPr>
          <p:cNvPr id="325" name="Google Shape;325;p23"/>
          <p:cNvSpPr txBox="1">
            <a:spLocks noGrp="1"/>
          </p:cNvSpPr>
          <p:nvPr>
            <p:ph type="body" idx="4294967295"/>
          </p:nvPr>
        </p:nvSpPr>
        <p:spPr>
          <a:xfrm>
            <a:off x="183025" y="1002925"/>
            <a:ext cx="3219900" cy="358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317500" algn="just" rtl="0">
              <a:spcBef>
                <a:spcPts val="600"/>
              </a:spcBef>
              <a:spcAft>
                <a:spcPts val="0"/>
              </a:spcAft>
              <a:buSzPts val="1400"/>
              <a:buChar char="▰"/>
            </a:pPr>
            <a:r>
              <a:rPr lang="en" sz="1400" b="1"/>
              <a:t>Clear difference in behaviours between our registered users and the casual users</a:t>
            </a:r>
            <a:endParaRPr sz="1400" b="1"/>
          </a:p>
          <a:p>
            <a:pPr marL="45720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endParaRPr sz="1400" b="1"/>
          </a:p>
          <a:p>
            <a:pPr marL="457200" lvl="0" indent="-317500" algn="just" rtl="0">
              <a:spcBef>
                <a:spcPts val="600"/>
              </a:spcBef>
              <a:spcAft>
                <a:spcPts val="0"/>
              </a:spcAft>
              <a:buSzPts val="1400"/>
              <a:buChar char="▰"/>
            </a:pPr>
            <a:r>
              <a:rPr lang="en" sz="1400" b="1"/>
              <a:t>Commuting and Leisure effects</a:t>
            </a:r>
            <a:endParaRPr sz="1400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1725" y="2828950"/>
            <a:ext cx="5352850" cy="17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2075" y="1015625"/>
            <a:ext cx="5522392" cy="181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4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33" name="Google Shape;333;p24"/>
          <p:cNvSpPr txBox="1">
            <a:spLocks noGrp="1"/>
          </p:cNvSpPr>
          <p:nvPr>
            <p:ph type="title" idx="4294967295"/>
          </p:nvPr>
        </p:nvSpPr>
        <p:spPr>
          <a:xfrm>
            <a:off x="457200" y="-100"/>
            <a:ext cx="5486400" cy="91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Utilization by User Type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4" name="Google Shape;334;p24"/>
          <p:cNvSpPr txBox="1">
            <a:spLocks noGrp="1"/>
          </p:cNvSpPr>
          <p:nvPr>
            <p:ph type="body" idx="4294967295"/>
          </p:nvPr>
        </p:nvSpPr>
        <p:spPr>
          <a:xfrm>
            <a:off x="4305038" y="4614850"/>
            <a:ext cx="3896400" cy="36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i="1">
                <a:solidFill>
                  <a:srgbClr val="999999"/>
                </a:solidFill>
              </a:rPr>
              <a:t>Ratio of Registered Users</a:t>
            </a:r>
            <a:endParaRPr sz="1200" b="1" i="1">
              <a:solidFill>
                <a:srgbClr val="999999"/>
              </a:solidFill>
            </a:endParaRPr>
          </a:p>
        </p:txBody>
      </p:sp>
      <p:sp>
        <p:nvSpPr>
          <p:cNvPr id="335" name="Google Shape;335;p24"/>
          <p:cNvSpPr txBox="1">
            <a:spLocks noGrp="1"/>
          </p:cNvSpPr>
          <p:nvPr>
            <p:ph type="body" idx="4294967295"/>
          </p:nvPr>
        </p:nvSpPr>
        <p:spPr>
          <a:xfrm>
            <a:off x="183025" y="1002925"/>
            <a:ext cx="3057600" cy="358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317500" algn="just" rtl="0">
              <a:spcBef>
                <a:spcPts val="600"/>
              </a:spcBef>
              <a:spcAft>
                <a:spcPts val="0"/>
              </a:spcAft>
              <a:buSzPts val="1400"/>
              <a:buChar char="▰"/>
            </a:pPr>
            <a:r>
              <a:rPr lang="en" sz="1400" b="1"/>
              <a:t>Most users are registered</a:t>
            </a:r>
            <a:endParaRPr sz="1400" b="1"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 b="1"/>
              <a:t>High correlation with the Total number of bikes</a:t>
            </a:r>
            <a:endParaRPr sz="1400" b="1"/>
          </a:p>
          <a:p>
            <a:pPr marL="45720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endParaRPr sz="1400" b="1"/>
          </a:p>
          <a:p>
            <a:pPr marL="45720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2CA388"/>
                </a:solidFill>
              </a:rPr>
              <a:t>→ </a:t>
            </a:r>
            <a:r>
              <a:rPr lang="en" sz="1400" b="1" i="1">
                <a:solidFill>
                  <a:srgbClr val="2CA388"/>
                </a:solidFill>
              </a:rPr>
              <a:t>Casual</a:t>
            </a:r>
            <a:r>
              <a:rPr lang="en" sz="1400" b="1">
                <a:solidFill>
                  <a:srgbClr val="2CA388"/>
                </a:solidFill>
              </a:rPr>
              <a:t> and </a:t>
            </a:r>
            <a:r>
              <a:rPr lang="en" sz="1400" b="1" i="1">
                <a:solidFill>
                  <a:srgbClr val="2CA388"/>
                </a:solidFill>
              </a:rPr>
              <a:t>Registered</a:t>
            </a:r>
            <a:r>
              <a:rPr lang="en" sz="1400" b="1">
                <a:solidFill>
                  <a:srgbClr val="2CA388"/>
                </a:solidFill>
              </a:rPr>
              <a:t> users information removed from the dataset</a:t>
            </a:r>
            <a:endParaRPr sz="1400" b="1">
              <a:solidFill>
                <a:srgbClr val="2CA388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7638" y="808725"/>
            <a:ext cx="2751224" cy="90337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5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42" name="Google Shape;342;p25"/>
          <p:cNvSpPr txBox="1">
            <a:spLocks noGrp="1"/>
          </p:cNvSpPr>
          <p:nvPr>
            <p:ph type="title" idx="4294967295"/>
          </p:nvPr>
        </p:nvSpPr>
        <p:spPr>
          <a:xfrm>
            <a:off x="457200" y="-100"/>
            <a:ext cx="5486400" cy="91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Weather Conditions</a:t>
            </a:r>
            <a:endParaRPr/>
          </a:p>
        </p:txBody>
      </p:sp>
      <p:sp>
        <p:nvSpPr>
          <p:cNvPr id="343" name="Google Shape;343;p25"/>
          <p:cNvSpPr txBox="1">
            <a:spLocks noGrp="1"/>
          </p:cNvSpPr>
          <p:nvPr>
            <p:ph type="body" idx="4294967295"/>
          </p:nvPr>
        </p:nvSpPr>
        <p:spPr>
          <a:xfrm>
            <a:off x="4305038" y="4614850"/>
            <a:ext cx="3896400" cy="36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i="1">
                <a:solidFill>
                  <a:srgbClr val="999999"/>
                </a:solidFill>
              </a:rPr>
              <a:t>Utilization based on Weather Conditions</a:t>
            </a:r>
            <a:endParaRPr sz="1200" b="1" i="1">
              <a:solidFill>
                <a:srgbClr val="999999"/>
              </a:solidFill>
            </a:endParaRPr>
          </a:p>
        </p:txBody>
      </p:sp>
      <p:pic>
        <p:nvPicPr>
          <p:cNvPr id="344" name="Google Shape;34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7648" y="3697711"/>
            <a:ext cx="2751200" cy="903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7651" y="2734719"/>
            <a:ext cx="2751200" cy="90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7638" y="1771722"/>
            <a:ext cx="2751224" cy="90337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5"/>
          <p:cNvSpPr txBox="1">
            <a:spLocks noGrp="1"/>
          </p:cNvSpPr>
          <p:nvPr>
            <p:ph type="body" idx="4294967295"/>
          </p:nvPr>
        </p:nvSpPr>
        <p:spPr>
          <a:xfrm>
            <a:off x="7749875" y="1100825"/>
            <a:ext cx="1389300" cy="31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 i="1">
                <a:solidFill>
                  <a:srgbClr val="000000"/>
                </a:solidFill>
              </a:rPr>
              <a:t>Rain</a:t>
            </a:r>
            <a:endParaRPr sz="1000" b="1" i="1">
              <a:solidFill>
                <a:srgbClr val="000000"/>
              </a:solidFill>
            </a:endParaRPr>
          </a:p>
        </p:txBody>
      </p:sp>
      <p:sp>
        <p:nvSpPr>
          <p:cNvPr id="348" name="Google Shape;348;p25"/>
          <p:cNvSpPr txBox="1">
            <a:spLocks noGrp="1"/>
          </p:cNvSpPr>
          <p:nvPr>
            <p:ph type="body" idx="4294967295"/>
          </p:nvPr>
        </p:nvSpPr>
        <p:spPr>
          <a:xfrm>
            <a:off x="7749875" y="2063809"/>
            <a:ext cx="1389300" cy="31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 i="1">
                <a:solidFill>
                  <a:srgbClr val="000000"/>
                </a:solidFill>
              </a:rPr>
              <a:t>Wind</a:t>
            </a:r>
            <a:endParaRPr sz="1000" b="1" i="1">
              <a:solidFill>
                <a:srgbClr val="000000"/>
              </a:solidFill>
            </a:endParaRPr>
          </a:p>
        </p:txBody>
      </p:sp>
      <p:sp>
        <p:nvSpPr>
          <p:cNvPr id="349" name="Google Shape;349;p25"/>
          <p:cNvSpPr txBox="1">
            <a:spLocks noGrp="1"/>
          </p:cNvSpPr>
          <p:nvPr>
            <p:ph type="body" idx="4294967295"/>
          </p:nvPr>
        </p:nvSpPr>
        <p:spPr>
          <a:xfrm>
            <a:off x="7749875" y="3026805"/>
            <a:ext cx="1389300" cy="31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 i="1">
                <a:solidFill>
                  <a:srgbClr val="000000"/>
                </a:solidFill>
              </a:rPr>
              <a:t>Humidity</a:t>
            </a:r>
            <a:endParaRPr sz="1000" b="1" i="1">
              <a:solidFill>
                <a:srgbClr val="000000"/>
              </a:solidFill>
            </a:endParaRPr>
          </a:p>
        </p:txBody>
      </p:sp>
      <p:sp>
        <p:nvSpPr>
          <p:cNvPr id="350" name="Google Shape;350;p25"/>
          <p:cNvSpPr txBox="1">
            <a:spLocks noGrp="1"/>
          </p:cNvSpPr>
          <p:nvPr>
            <p:ph type="body" idx="4294967295"/>
          </p:nvPr>
        </p:nvSpPr>
        <p:spPr>
          <a:xfrm>
            <a:off x="7749875" y="3966876"/>
            <a:ext cx="1389300" cy="31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 i="1">
                <a:solidFill>
                  <a:srgbClr val="000000"/>
                </a:solidFill>
              </a:rPr>
              <a:t>Temperature</a:t>
            </a:r>
            <a:endParaRPr sz="1000" b="1" i="1">
              <a:solidFill>
                <a:srgbClr val="000000"/>
              </a:solidFill>
            </a:endParaRPr>
          </a:p>
        </p:txBody>
      </p:sp>
      <p:sp>
        <p:nvSpPr>
          <p:cNvPr id="351" name="Google Shape;351;p25"/>
          <p:cNvSpPr txBox="1">
            <a:spLocks noGrp="1"/>
          </p:cNvSpPr>
          <p:nvPr>
            <p:ph type="body" idx="4294967295"/>
          </p:nvPr>
        </p:nvSpPr>
        <p:spPr>
          <a:xfrm>
            <a:off x="183025" y="1002925"/>
            <a:ext cx="3748200" cy="358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endParaRPr sz="1400" b="1"/>
          </a:p>
          <a:p>
            <a:pPr marL="457200" lvl="0" indent="-317500" algn="just" rtl="0">
              <a:spcBef>
                <a:spcPts val="600"/>
              </a:spcBef>
              <a:spcAft>
                <a:spcPts val="0"/>
              </a:spcAft>
              <a:buSzPts val="1400"/>
              <a:buChar char="▰"/>
            </a:pPr>
            <a:r>
              <a:rPr lang="en" sz="1400" b="1"/>
              <a:t>Weather conditions have a small impact on the service utilization</a:t>
            </a:r>
            <a:endParaRPr sz="1400" b="1"/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endParaRPr sz="1400" b="1"/>
          </a:p>
          <a:p>
            <a:pPr marL="457200" lvl="0" indent="-317500" algn="just" rtl="0">
              <a:spcBef>
                <a:spcPts val="600"/>
              </a:spcBef>
              <a:spcAft>
                <a:spcPts val="0"/>
              </a:spcAft>
              <a:buSzPts val="1400"/>
              <a:buChar char="▰"/>
            </a:pPr>
            <a:r>
              <a:rPr lang="en" sz="1400" b="1"/>
              <a:t>Rain has the clearest effect</a:t>
            </a:r>
            <a:endParaRPr sz="1400" b="1"/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endParaRPr sz="1400" b="1"/>
          </a:p>
          <a:p>
            <a:pPr marL="457200" lvl="0" indent="-317500" algn="just" rtl="0">
              <a:spcBef>
                <a:spcPts val="600"/>
              </a:spcBef>
              <a:spcAft>
                <a:spcPts val="0"/>
              </a:spcAft>
              <a:buSzPts val="1400"/>
              <a:buChar char="▰"/>
            </a:pPr>
            <a:r>
              <a:rPr lang="en" sz="1400" b="1"/>
              <a:t>Strong Wind discourages users</a:t>
            </a:r>
            <a:endParaRPr sz="1400" b="1"/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endParaRPr sz="1400" b="1"/>
          </a:p>
          <a:p>
            <a:pPr marL="457200" lvl="0" indent="-317500" algn="just" rtl="0">
              <a:spcBef>
                <a:spcPts val="600"/>
              </a:spcBef>
              <a:spcAft>
                <a:spcPts val="0"/>
              </a:spcAft>
              <a:buSzPts val="1400"/>
              <a:buChar char="▰"/>
            </a:pPr>
            <a:r>
              <a:rPr lang="en" sz="1400" b="1"/>
              <a:t>Humidity and Temperature seem to have less influence</a:t>
            </a:r>
            <a:endParaRPr sz="1400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6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57" name="Google Shape;357;p26"/>
          <p:cNvSpPr txBox="1">
            <a:spLocks noGrp="1"/>
          </p:cNvSpPr>
          <p:nvPr>
            <p:ph type="title" idx="4294967295"/>
          </p:nvPr>
        </p:nvSpPr>
        <p:spPr>
          <a:xfrm>
            <a:off x="457200" y="-100"/>
            <a:ext cx="5486400" cy="91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Correlations</a:t>
            </a:r>
            <a:endParaRPr/>
          </a:p>
        </p:txBody>
      </p:sp>
      <p:sp>
        <p:nvSpPr>
          <p:cNvPr id="358" name="Google Shape;358;p26"/>
          <p:cNvSpPr txBox="1">
            <a:spLocks noGrp="1"/>
          </p:cNvSpPr>
          <p:nvPr>
            <p:ph type="body" idx="4294967295"/>
          </p:nvPr>
        </p:nvSpPr>
        <p:spPr>
          <a:xfrm>
            <a:off x="4305038" y="4614850"/>
            <a:ext cx="3896400" cy="36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i="1">
                <a:solidFill>
                  <a:srgbClr val="999999"/>
                </a:solidFill>
              </a:rPr>
              <a:t>Correlation Matrix</a:t>
            </a:r>
            <a:endParaRPr sz="1200" b="1" i="1">
              <a:solidFill>
                <a:srgbClr val="999999"/>
              </a:solidFill>
            </a:endParaRPr>
          </a:p>
        </p:txBody>
      </p:sp>
      <p:pic>
        <p:nvPicPr>
          <p:cNvPr id="359" name="Google Shape;3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2100" y="913100"/>
            <a:ext cx="4162375" cy="370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6"/>
          <p:cNvSpPr txBox="1">
            <a:spLocks noGrp="1"/>
          </p:cNvSpPr>
          <p:nvPr>
            <p:ph type="body" idx="4294967295"/>
          </p:nvPr>
        </p:nvSpPr>
        <p:spPr>
          <a:xfrm>
            <a:off x="183025" y="1002925"/>
            <a:ext cx="3219900" cy="358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317500" algn="just" rtl="0">
              <a:spcBef>
                <a:spcPts val="600"/>
              </a:spcBef>
              <a:spcAft>
                <a:spcPts val="0"/>
              </a:spcAft>
              <a:buSzPts val="1400"/>
              <a:buChar char="▰"/>
            </a:pPr>
            <a:r>
              <a:rPr lang="en" sz="1400" b="1"/>
              <a:t>Correlation between Actual and Feeling Temperatures is clear</a:t>
            </a:r>
            <a:endParaRPr sz="1400" b="1"/>
          </a:p>
          <a:p>
            <a:pPr marL="45720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endParaRPr sz="1400" b="1"/>
          </a:p>
          <a:p>
            <a:pPr marL="457200" lvl="0" indent="-317500" algn="just" rtl="0">
              <a:spcBef>
                <a:spcPts val="600"/>
              </a:spcBef>
              <a:spcAft>
                <a:spcPts val="0"/>
              </a:spcAft>
              <a:buSzPts val="1400"/>
              <a:buChar char="▰"/>
            </a:pPr>
            <a:r>
              <a:rPr lang="en" sz="1400" b="1"/>
              <a:t>No other strong correlation between other variables</a:t>
            </a:r>
            <a:endParaRPr sz="1400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4097" y="979125"/>
            <a:ext cx="5398305" cy="3585401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7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367" name="Google Shape;367;p27"/>
          <p:cNvSpPr txBox="1">
            <a:spLocks noGrp="1"/>
          </p:cNvSpPr>
          <p:nvPr>
            <p:ph type="title" idx="4294967295"/>
          </p:nvPr>
        </p:nvSpPr>
        <p:spPr>
          <a:xfrm>
            <a:off x="457200" y="-100"/>
            <a:ext cx="5486400" cy="91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Correlations</a:t>
            </a:r>
            <a:endParaRPr/>
          </a:p>
        </p:txBody>
      </p:sp>
      <p:sp>
        <p:nvSpPr>
          <p:cNvPr id="368" name="Google Shape;368;p27"/>
          <p:cNvSpPr txBox="1">
            <a:spLocks noGrp="1"/>
          </p:cNvSpPr>
          <p:nvPr>
            <p:ph type="body" idx="4294967295"/>
          </p:nvPr>
        </p:nvSpPr>
        <p:spPr>
          <a:xfrm>
            <a:off x="4305038" y="4614850"/>
            <a:ext cx="3896400" cy="36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i="1">
                <a:solidFill>
                  <a:srgbClr val="999999"/>
                </a:solidFill>
              </a:rPr>
              <a:t>Pair Plots</a:t>
            </a:r>
            <a:endParaRPr sz="1200" b="1" i="1">
              <a:solidFill>
                <a:srgbClr val="999999"/>
              </a:solidFill>
            </a:endParaRPr>
          </a:p>
        </p:txBody>
      </p:sp>
      <p:sp>
        <p:nvSpPr>
          <p:cNvPr id="369" name="Google Shape;369;p27"/>
          <p:cNvSpPr txBox="1">
            <a:spLocks noGrp="1"/>
          </p:cNvSpPr>
          <p:nvPr>
            <p:ph type="body" idx="4294967295"/>
          </p:nvPr>
        </p:nvSpPr>
        <p:spPr>
          <a:xfrm>
            <a:off x="183025" y="1002925"/>
            <a:ext cx="3057600" cy="358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317500" algn="just" rtl="0">
              <a:spcBef>
                <a:spcPts val="600"/>
              </a:spcBef>
              <a:spcAft>
                <a:spcPts val="0"/>
              </a:spcAft>
              <a:buSzPts val="1400"/>
              <a:buChar char="▰"/>
            </a:pPr>
            <a:r>
              <a:rPr lang="en" sz="1400" b="1"/>
              <a:t>Actual and Feeling Temperatures plot is clear</a:t>
            </a:r>
            <a:endParaRPr sz="1400" b="1"/>
          </a:p>
          <a:p>
            <a:pPr marL="45720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/>
              <a:t> </a:t>
            </a:r>
            <a:endParaRPr sz="1400" b="1"/>
          </a:p>
          <a:p>
            <a:pPr marL="457200" lvl="0" indent="-317500" algn="just" rtl="0">
              <a:spcBef>
                <a:spcPts val="600"/>
              </a:spcBef>
              <a:spcAft>
                <a:spcPts val="0"/>
              </a:spcAft>
              <a:buSzPts val="1400"/>
              <a:buChar char="▰"/>
            </a:pPr>
            <a:r>
              <a:rPr lang="en" sz="1400" b="1"/>
              <a:t>Every Holiday is a Non-Working Day</a:t>
            </a:r>
            <a:endParaRPr sz="1400" b="1"/>
          </a:p>
          <a:p>
            <a:pPr marL="45720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endParaRPr sz="1400" b="1"/>
          </a:p>
          <a:p>
            <a:pPr marL="45720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2CA388"/>
                </a:solidFill>
              </a:rPr>
              <a:t>→ </a:t>
            </a:r>
            <a:r>
              <a:rPr lang="en" sz="1400" b="1" i="1">
                <a:solidFill>
                  <a:srgbClr val="2CA388"/>
                </a:solidFill>
              </a:rPr>
              <a:t>Feeling Temperature</a:t>
            </a:r>
            <a:r>
              <a:rPr lang="en" sz="1400" b="1">
                <a:solidFill>
                  <a:srgbClr val="2CA388"/>
                </a:solidFill>
              </a:rPr>
              <a:t> and </a:t>
            </a:r>
            <a:r>
              <a:rPr lang="en" sz="1400" b="1" i="1">
                <a:solidFill>
                  <a:srgbClr val="2CA388"/>
                </a:solidFill>
              </a:rPr>
              <a:t>Holiday</a:t>
            </a:r>
            <a:r>
              <a:rPr lang="en" sz="1400" b="1">
                <a:solidFill>
                  <a:srgbClr val="2CA388"/>
                </a:solidFill>
              </a:rPr>
              <a:t> information removed from the dataset</a:t>
            </a:r>
            <a:endParaRPr sz="1400" b="1">
              <a:solidFill>
                <a:srgbClr val="2CA388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"/>
          <p:cNvSpPr txBox="1">
            <a:spLocks noGrp="1"/>
          </p:cNvSpPr>
          <p:nvPr>
            <p:ph type="ctrTitle"/>
          </p:nvPr>
        </p:nvSpPr>
        <p:spPr>
          <a:xfrm>
            <a:off x="457200" y="1430950"/>
            <a:ext cx="86331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Features Construction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9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80" name="Google Shape;380;p29"/>
          <p:cNvSpPr txBox="1">
            <a:spLocks noGrp="1"/>
          </p:cNvSpPr>
          <p:nvPr>
            <p:ph type="title" idx="4294967295"/>
          </p:nvPr>
        </p:nvSpPr>
        <p:spPr>
          <a:xfrm>
            <a:off x="457200" y="-100"/>
            <a:ext cx="5486400" cy="91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</a:t>
            </a:r>
            <a:endParaRPr/>
          </a:p>
        </p:txBody>
      </p:sp>
      <p:sp>
        <p:nvSpPr>
          <p:cNvPr id="381" name="Google Shape;381;p29"/>
          <p:cNvSpPr txBox="1">
            <a:spLocks noGrp="1"/>
          </p:cNvSpPr>
          <p:nvPr>
            <p:ph type="body" idx="4294967295"/>
          </p:nvPr>
        </p:nvSpPr>
        <p:spPr>
          <a:xfrm>
            <a:off x="2623800" y="4012175"/>
            <a:ext cx="3896400" cy="36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i="1">
                <a:solidFill>
                  <a:srgbClr val="999999"/>
                </a:solidFill>
              </a:rPr>
              <a:t>Baseline Predictions vs Reality</a:t>
            </a:r>
            <a:endParaRPr sz="1200" b="1" i="1">
              <a:solidFill>
                <a:srgbClr val="999999"/>
              </a:solidFill>
            </a:endParaRPr>
          </a:p>
        </p:txBody>
      </p:sp>
      <p:sp>
        <p:nvSpPr>
          <p:cNvPr id="382" name="Google Shape;382;p29"/>
          <p:cNvSpPr txBox="1">
            <a:spLocks noGrp="1"/>
          </p:cNvSpPr>
          <p:nvPr>
            <p:ph type="body" idx="4294967295"/>
          </p:nvPr>
        </p:nvSpPr>
        <p:spPr>
          <a:xfrm>
            <a:off x="3265775" y="4423250"/>
            <a:ext cx="5486400" cy="91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 u="sng">
                <a:solidFill>
                  <a:srgbClr val="858585"/>
                </a:solidFill>
              </a:rPr>
              <a:t>Reminder</a:t>
            </a:r>
            <a:r>
              <a:rPr lang="en" sz="1200" i="1">
                <a:solidFill>
                  <a:srgbClr val="858585"/>
                </a:solidFill>
              </a:rPr>
              <a:t> - Features removed from dataset:</a:t>
            </a:r>
            <a:endParaRPr sz="1200" i="1">
              <a:solidFill>
                <a:srgbClr val="858585"/>
              </a:solidFill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858585"/>
                </a:solidFill>
              </a:rPr>
              <a:t>Casual, Registered, Holiday, Feeling Temperature</a:t>
            </a:r>
            <a:endParaRPr sz="1200" i="1">
              <a:solidFill>
                <a:srgbClr val="858585"/>
              </a:solidFill>
            </a:endParaRPr>
          </a:p>
        </p:txBody>
      </p:sp>
      <p:pic>
        <p:nvPicPr>
          <p:cNvPr id="383" name="Google Shape;38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579" y="1644353"/>
            <a:ext cx="7258874" cy="2383521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29"/>
          <p:cNvSpPr txBox="1">
            <a:spLocks noGrp="1"/>
          </p:cNvSpPr>
          <p:nvPr>
            <p:ph type="body" idx="4294967295"/>
          </p:nvPr>
        </p:nvSpPr>
        <p:spPr>
          <a:xfrm>
            <a:off x="2623800" y="1370675"/>
            <a:ext cx="3896400" cy="363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i="1">
                <a:solidFill>
                  <a:srgbClr val="2CA388"/>
                </a:solidFill>
              </a:rPr>
              <a:t>Features:	57			R</a:t>
            </a:r>
            <a:r>
              <a:rPr lang="en" sz="1800" b="1" i="1" baseline="30000">
                <a:solidFill>
                  <a:srgbClr val="2CA388"/>
                </a:solidFill>
              </a:rPr>
              <a:t>2</a:t>
            </a:r>
            <a:r>
              <a:rPr lang="en" sz="1800" b="1" i="1">
                <a:solidFill>
                  <a:srgbClr val="2CA388"/>
                </a:solidFill>
              </a:rPr>
              <a:t>:	0.76</a:t>
            </a:r>
            <a:endParaRPr sz="1800" b="1" i="1">
              <a:solidFill>
                <a:srgbClr val="2CA388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0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90" name="Google Shape;390;p30"/>
          <p:cNvSpPr txBox="1">
            <a:spLocks noGrp="1"/>
          </p:cNvSpPr>
          <p:nvPr>
            <p:ph type="title" idx="4294967295"/>
          </p:nvPr>
        </p:nvSpPr>
        <p:spPr>
          <a:xfrm>
            <a:off x="457200" y="-100"/>
            <a:ext cx="5486400" cy="91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Calendar Features</a:t>
            </a:r>
            <a:endParaRPr/>
          </a:p>
        </p:txBody>
      </p:sp>
      <p:sp>
        <p:nvSpPr>
          <p:cNvPr id="391" name="Google Shape;391;p30"/>
          <p:cNvSpPr/>
          <p:nvPr/>
        </p:nvSpPr>
        <p:spPr>
          <a:xfrm>
            <a:off x="877947" y="1948510"/>
            <a:ext cx="594300" cy="594300"/>
          </a:xfrm>
          <a:prstGeom prst="ellipse">
            <a:avLst/>
          </a:prstGeom>
          <a:noFill/>
          <a:ln w="38100" cap="flat" cmpd="sng">
            <a:solidFill>
              <a:srgbClr val="0B7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0"/>
          <p:cNvSpPr txBox="1"/>
          <p:nvPr/>
        </p:nvSpPr>
        <p:spPr>
          <a:xfrm>
            <a:off x="956697" y="2137039"/>
            <a:ext cx="4368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rPr>
              <a:t>0.76</a:t>
            </a:r>
            <a:endParaRPr b="1">
              <a:solidFill>
                <a:srgbClr val="0B71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3" name="Google Shape;393;p30"/>
          <p:cNvSpPr txBox="1"/>
          <p:nvPr/>
        </p:nvSpPr>
        <p:spPr>
          <a:xfrm>
            <a:off x="519878" y="2652285"/>
            <a:ext cx="1310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rPr>
              <a:t>BASELINE</a:t>
            </a:r>
            <a:endParaRPr sz="1000" b="1">
              <a:solidFill>
                <a:srgbClr val="0B71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4" name="Google Shape;394;p30"/>
          <p:cNvSpPr txBox="1"/>
          <p:nvPr/>
        </p:nvSpPr>
        <p:spPr>
          <a:xfrm>
            <a:off x="519875" y="3109085"/>
            <a:ext cx="13104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rPr>
              <a:t>Without                  Casual, Registered, Holiday, Feeling Temperature</a:t>
            </a:r>
            <a:endParaRPr sz="800">
              <a:solidFill>
                <a:srgbClr val="0B71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95" name="Google Shape;395;p30"/>
          <p:cNvGrpSpPr/>
          <p:nvPr/>
        </p:nvGrpSpPr>
        <p:grpSpPr>
          <a:xfrm>
            <a:off x="1662920" y="1948510"/>
            <a:ext cx="1496420" cy="1897975"/>
            <a:chOff x="1662920" y="1948510"/>
            <a:chExt cx="1496420" cy="1897975"/>
          </a:xfrm>
        </p:grpSpPr>
        <p:sp>
          <p:nvSpPr>
            <p:cNvPr id="396" name="Google Shape;396;p30"/>
            <p:cNvSpPr/>
            <p:nvPr/>
          </p:nvSpPr>
          <p:spPr>
            <a:xfrm>
              <a:off x="1662920" y="2251735"/>
              <a:ext cx="353400" cy="36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0"/>
            <p:cNvSpPr/>
            <p:nvPr/>
          </p:nvSpPr>
          <p:spPr>
            <a:xfrm>
              <a:off x="2206990" y="194851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0"/>
            <p:cNvSpPr txBox="1"/>
            <p:nvPr/>
          </p:nvSpPr>
          <p:spPr>
            <a:xfrm>
              <a:off x="1848940" y="2652285"/>
              <a:ext cx="13104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latin typeface="Roboto"/>
                  <a:ea typeface="Roboto"/>
                  <a:cs typeface="Roboto"/>
                  <a:sym typeface="Roboto"/>
                </a:rPr>
                <a:t>DAY AND MONTH-DAY</a:t>
              </a:r>
              <a:endParaRPr sz="10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9" name="Google Shape;399;p30"/>
            <p:cNvSpPr txBox="1"/>
            <p:nvPr/>
          </p:nvSpPr>
          <p:spPr>
            <a:xfrm>
              <a:off x="1848940" y="3109085"/>
              <a:ext cx="13104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Add Day and Month-Day to identify patterns specific to special dates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400" name="Google Shape;4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4349" y="1597877"/>
            <a:ext cx="4616949" cy="2555175"/>
          </a:xfrm>
          <a:prstGeom prst="rect">
            <a:avLst/>
          </a:prstGeom>
          <a:noFill/>
          <a:ln>
            <a:noFill/>
          </a:ln>
          <a:effectLst>
            <a:outerShdw blurRad="57150" dist="76200" dir="2940000" algn="bl" rotWithShape="0">
              <a:srgbClr val="000000">
                <a:alpha val="29000"/>
              </a:srgbClr>
            </a:outerShdw>
          </a:effectLst>
        </p:spPr>
      </p:pic>
      <p:sp>
        <p:nvSpPr>
          <p:cNvPr id="401" name="Google Shape;401;p30"/>
          <p:cNvSpPr txBox="1"/>
          <p:nvPr/>
        </p:nvSpPr>
        <p:spPr>
          <a:xfrm>
            <a:off x="281565" y="2137061"/>
            <a:ext cx="4368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" b="1" baseline="300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 baseline="30000">
              <a:solidFill>
                <a:srgbClr val="0B71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02" name="Google Shape;402;p30"/>
          <p:cNvGrpSpPr/>
          <p:nvPr/>
        </p:nvGrpSpPr>
        <p:grpSpPr>
          <a:xfrm>
            <a:off x="1662414" y="1952690"/>
            <a:ext cx="1496420" cy="1897975"/>
            <a:chOff x="3365295" y="3021235"/>
            <a:chExt cx="1496420" cy="1897975"/>
          </a:xfrm>
        </p:grpSpPr>
        <p:sp>
          <p:nvSpPr>
            <p:cNvPr id="403" name="Google Shape;403;p30"/>
            <p:cNvSpPr/>
            <p:nvPr/>
          </p:nvSpPr>
          <p:spPr>
            <a:xfrm>
              <a:off x="3365295" y="3324460"/>
              <a:ext cx="353400" cy="36900"/>
            </a:xfrm>
            <a:prstGeom prst="roundRect">
              <a:avLst>
                <a:gd name="adj" fmla="val 50000"/>
              </a:avLst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0"/>
            <p:cNvSpPr/>
            <p:nvPr/>
          </p:nvSpPr>
          <p:spPr>
            <a:xfrm>
              <a:off x="3909365" y="3021235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rgbClr val="A72A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0"/>
            <p:cNvSpPr txBox="1"/>
            <p:nvPr/>
          </p:nvSpPr>
          <p:spPr>
            <a:xfrm>
              <a:off x="3551315" y="3725010"/>
              <a:ext cx="13104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DAY AND MONTH-DAY</a:t>
              </a:r>
              <a:endParaRPr sz="1000" b="1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6" name="Google Shape;406;p30"/>
            <p:cNvSpPr txBox="1"/>
            <p:nvPr/>
          </p:nvSpPr>
          <p:spPr>
            <a:xfrm>
              <a:off x="3551315" y="4181810"/>
              <a:ext cx="13104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Add Day and Month-Day to identify patterns specific to special dates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7" name="Google Shape;407;p30"/>
            <p:cNvSpPr txBox="1"/>
            <p:nvPr/>
          </p:nvSpPr>
          <p:spPr>
            <a:xfrm>
              <a:off x="3988115" y="320976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b="1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0.75</a:t>
              </a:r>
              <a:endParaRPr b="1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1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413" name="Google Shape;413;p31"/>
          <p:cNvSpPr txBox="1">
            <a:spLocks noGrp="1"/>
          </p:cNvSpPr>
          <p:nvPr>
            <p:ph type="title" idx="4294967295"/>
          </p:nvPr>
        </p:nvSpPr>
        <p:spPr>
          <a:xfrm>
            <a:off x="457200" y="-100"/>
            <a:ext cx="5486400" cy="91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Peaks</a:t>
            </a:r>
            <a:endParaRPr/>
          </a:p>
        </p:txBody>
      </p:sp>
      <p:sp>
        <p:nvSpPr>
          <p:cNvPr id="414" name="Google Shape;414;p31"/>
          <p:cNvSpPr/>
          <p:nvPr/>
        </p:nvSpPr>
        <p:spPr>
          <a:xfrm>
            <a:off x="1662920" y="2251735"/>
            <a:ext cx="353400" cy="36900"/>
          </a:xfrm>
          <a:prstGeom prst="roundRect">
            <a:avLst>
              <a:gd name="adj" fmla="val 50000"/>
            </a:avLst>
          </a:prstGeom>
          <a:solidFill>
            <a:srgbClr val="8585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1"/>
          <p:cNvSpPr/>
          <p:nvPr/>
        </p:nvSpPr>
        <p:spPr>
          <a:xfrm>
            <a:off x="2206990" y="1948510"/>
            <a:ext cx="594300" cy="594300"/>
          </a:xfrm>
          <a:prstGeom prst="ellipse">
            <a:avLst/>
          </a:prstGeom>
          <a:noFill/>
          <a:ln w="38100" cap="flat" cmpd="sng">
            <a:solidFill>
              <a:srgbClr val="8585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31"/>
          <p:cNvSpPr txBox="1"/>
          <p:nvPr/>
        </p:nvSpPr>
        <p:spPr>
          <a:xfrm>
            <a:off x="1848940" y="2652285"/>
            <a:ext cx="1310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rPr>
              <a:t>DAY AND MONTH-DAY</a:t>
            </a:r>
            <a:endParaRPr sz="1000" b="1">
              <a:solidFill>
                <a:srgbClr val="8585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7" name="Google Shape;417;p31"/>
          <p:cNvSpPr txBox="1"/>
          <p:nvPr/>
        </p:nvSpPr>
        <p:spPr>
          <a:xfrm>
            <a:off x="1848940" y="3109085"/>
            <a:ext cx="13104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rPr>
              <a:t>Add Day and Month-Day to identify patterns specific to special dates</a:t>
            </a:r>
            <a:endParaRPr sz="800">
              <a:solidFill>
                <a:srgbClr val="8585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8" name="Google Shape;418;p31"/>
          <p:cNvSpPr txBox="1"/>
          <p:nvPr/>
        </p:nvSpPr>
        <p:spPr>
          <a:xfrm>
            <a:off x="2285740" y="2137039"/>
            <a:ext cx="4368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rPr>
              <a:t>0.75</a:t>
            </a:r>
            <a:endParaRPr b="1">
              <a:solidFill>
                <a:srgbClr val="8585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19" name="Google Shape;419;p31"/>
          <p:cNvGrpSpPr/>
          <p:nvPr/>
        </p:nvGrpSpPr>
        <p:grpSpPr>
          <a:xfrm>
            <a:off x="3004357" y="1948510"/>
            <a:ext cx="1533579" cy="1897974"/>
            <a:chOff x="3004357" y="1948510"/>
            <a:chExt cx="1533579" cy="1897974"/>
          </a:xfrm>
        </p:grpSpPr>
        <p:sp>
          <p:nvSpPr>
            <p:cNvPr id="420" name="Google Shape;420;p31"/>
            <p:cNvSpPr/>
            <p:nvPr/>
          </p:nvSpPr>
          <p:spPr>
            <a:xfrm>
              <a:off x="3560827" y="194851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1"/>
            <p:cNvSpPr txBox="1"/>
            <p:nvPr/>
          </p:nvSpPr>
          <p:spPr>
            <a:xfrm>
              <a:off x="3178034" y="2652285"/>
              <a:ext cx="13599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latin typeface="Roboto"/>
                  <a:ea typeface="Roboto"/>
                  <a:cs typeface="Roboto"/>
                  <a:sym typeface="Roboto"/>
                </a:rPr>
                <a:t>PEAKS DETECTION</a:t>
              </a:r>
              <a:endParaRPr sz="10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2" name="Google Shape;422;p31"/>
            <p:cNvSpPr txBox="1"/>
            <p:nvPr/>
          </p:nvSpPr>
          <p:spPr>
            <a:xfrm>
              <a:off x="3178036" y="3109084"/>
              <a:ext cx="13599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Flag hours with utilization higher than a dynamic threshold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3004357" y="2251735"/>
              <a:ext cx="353400" cy="36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4" name="Google Shape;424;p31"/>
          <p:cNvSpPr/>
          <p:nvPr/>
        </p:nvSpPr>
        <p:spPr>
          <a:xfrm>
            <a:off x="877947" y="1948510"/>
            <a:ext cx="594300" cy="594300"/>
          </a:xfrm>
          <a:prstGeom prst="ellipse">
            <a:avLst/>
          </a:prstGeom>
          <a:noFill/>
          <a:ln w="38100" cap="flat" cmpd="sng">
            <a:solidFill>
              <a:srgbClr val="0B7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1"/>
          <p:cNvSpPr txBox="1"/>
          <p:nvPr/>
        </p:nvSpPr>
        <p:spPr>
          <a:xfrm>
            <a:off x="956697" y="2137039"/>
            <a:ext cx="4368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rPr>
              <a:t>0.76</a:t>
            </a:r>
            <a:endParaRPr b="1">
              <a:solidFill>
                <a:srgbClr val="0B71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31"/>
          <p:cNvSpPr txBox="1"/>
          <p:nvPr/>
        </p:nvSpPr>
        <p:spPr>
          <a:xfrm>
            <a:off x="519878" y="2652285"/>
            <a:ext cx="1310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rPr>
              <a:t>BASELINE</a:t>
            </a:r>
            <a:endParaRPr sz="1000" b="1">
              <a:solidFill>
                <a:srgbClr val="0B71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31"/>
          <p:cNvSpPr txBox="1"/>
          <p:nvPr/>
        </p:nvSpPr>
        <p:spPr>
          <a:xfrm>
            <a:off x="519875" y="3109085"/>
            <a:ext cx="13104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rPr>
              <a:t>Without                  Casual, Registered, Holiday, Feeling Temperature</a:t>
            </a:r>
            <a:endParaRPr sz="800">
              <a:solidFill>
                <a:srgbClr val="0B71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8" name="Google Shape;428;p31"/>
          <p:cNvSpPr txBox="1"/>
          <p:nvPr/>
        </p:nvSpPr>
        <p:spPr>
          <a:xfrm>
            <a:off x="281565" y="2137061"/>
            <a:ext cx="4368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" b="1" baseline="300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 baseline="30000">
              <a:solidFill>
                <a:srgbClr val="0B71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4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148" name="Google Shape;148;p14"/>
          <p:cNvGrpSpPr/>
          <p:nvPr/>
        </p:nvGrpSpPr>
        <p:grpSpPr>
          <a:xfrm>
            <a:off x="4885484" y="2701270"/>
            <a:ext cx="261571" cy="260379"/>
            <a:chOff x="4858109" y="2631368"/>
            <a:chExt cx="316442" cy="315000"/>
          </a:xfrm>
        </p:grpSpPr>
        <p:sp>
          <p:nvSpPr>
            <p:cNvPr id="149" name="Google Shape;149;p14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4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  <p:grpSp>
        <p:nvGrpSpPr>
          <p:cNvPr id="151" name="Google Shape;151;p14"/>
          <p:cNvGrpSpPr/>
          <p:nvPr/>
        </p:nvGrpSpPr>
        <p:grpSpPr>
          <a:xfrm>
            <a:off x="2948278" y="2701271"/>
            <a:ext cx="260366" cy="260366"/>
            <a:chOff x="3157188" y="909150"/>
            <a:chExt cx="470400" cy="470400"/>
          </a:xfrm>
        </p:grpSpPr>
        <p:sp>
          <p:nvSpPr>
            <p:cNvPr id="152" name="Google Shape;152;p14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rgbClr val="307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14"/>
          <p:cNvGrpSpPr/>
          <p:nvPr/>
        </p:nvGrpSpPr>
        <p:grpSpPr>
          <a:xfrm>
            <a:off x="4885484" y="2701270"/>
            <a:ext cx="261571" cy="260379"/>
            <a:chOff x="4858109" y="2631368"/>
            <a:chExt cx="316442" cy="315000"/>
          </a:xfrm>
        </p:grpSpPr>
        <p:sp>
          <p:nvSpPr>
            <p:cNvPr id="155" name="Google Shape;155;p14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  <p:grpSp>
        <p:nvGrpSpPr>
          <p:cNvPr id="157" name="Google Shape;157;p14"/>
          <p:cNvGrpSpPr/>
          <p:nvPr/>
        </p:nvGrpSpPr>
        <p:grpSpPr>
          <a:xfrm>
            <a:off x="2948278" y="2701271"/>
            <a:ext cx="260366" cy="260366"/>
            <a:chOff x="3157188" y="909150"/>
            <a:chExt cx="470400" cy="470400"/>
          </a:xfrm>
        </p:grpSpPr>
        <p:sp>
          <p:nvSpPr>
            <p:cNvPr id="158" name="Google Shape;158;p14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rgbClr val="249C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14"/>
          <p:cNvSpPr txBox="1">
            <a:spLocks noGrp="1"/>
          </p:cNvSpPr>
          <p:nvPr>
            <p:ph type="title"/>
          </p:nvPr>
        </p:nvSpPr>
        <p:spPr>
          <a:xfrm>
            <a:off x="432950" y="266775"/>
            <a:ext cx="5486400" cy="18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>
                <a:solidFill>
                  <a:schemeClr val="lt1"/>
                </a:solidFill>
              </a:rPr>
              <a:t>Context</a:t>
            </a:r>
            <a:endParaRPr sz="60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" name="Google Shape;161;p14"/>
          <p:cNvGrpSpPr/>
          <p:nvPr/>
        </p:nvGrpSpPr>
        <p:grpSpPr>
          <a:xfrm>
            <a:off x="5360225" y="2256387"/>
            <a:ext cx="2417102" cy="972367"/>
            <a:chOff x="5360225" y="2256387"/>
            <a:chExt cx="2417102" cy="972367"/>
          </a:xfrm>
        </p:grpSpPr>
        <p:sp>
          <p:nvSpPr>
            <p:cNvPr id="162" name="Google Shape;162;p14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Vestibulm congue tempus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" name="Google Shape;163;p14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amet, consectetur adipiscing elit, sed do eiusmod tempor. Ipsum dolor sit amet elit, sed do eiusmod tempor.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4" name="Google Shape;164;p14"/>
          <p:cNvGrpSpPr/>
          <p:nvPr/>
        </p:nvGrpSpPr>
        <p:grpSpPr>
          <a:xfrm>
            <a:off x="2850904" y="2034963"/>
            <a:ext cx="2178146" cy="2682603"/>
            <a:chOff x="3071457" y="2013875"/>
            <a:chExt cx="1944600" cy="1569600"/>
          </a:xfrm>
        </p:grpSpPr>
        <p:sp>
          <p:nvSpPr>
            <p:cNvPr id="165" name="Google Shape;165;p14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4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rgbClr val="FFFFFF"/>
                  </a:solidFill>
                  <a:latin typeface="Chivo"/>
                  <a:ea typeface="Chivo"/>
                  <a:cs typeface="Chivo"/>
                  <a:sym typeface="Chivo"/>
                </a:rPr>
                <a:t>2012</a:t>
              </a:r>
              <a:endParaRPr sz="1500" b="1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endParaRPr>
            </a:p>
          </p:txBody>
        </p:sp>
        <p:sp>
          <p:nvSpPr>
            <p:cNvPr id="167" name="Google Shape;167;p14"/>
            <p:cNvSpPr txBox="1"/>
            <p:nvPr/>
          </p:nvSpPr>
          <p:spPr>
            <a:xfrm>
              <a:off x="3317819" y="2542481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Chivo"/>
                  <a:ea typeface="Chivo"/>
                  <a:cs typeface="Chivo"/>
                  <a:sym typeface="Chivo"/>
                </a:rPr>
                <a:t>1,650 bicycles </a:t>
              </a:r>
              <a:endParaRPr sz="1300" b="1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Chivo"/>
                  <a:ea typeface="Chivo"/>
                  <a:cs typeface="Chivo"/>
                  <a:sym typeface="Chivo"/>
                </a:rPr>
                <a:t>175 stations </a:t>
              </a:r>
              <a:endParaRPr sz="1300" b="1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Chivo"/>
                  <a:ea typeface="Chivo"/>
                  <a:cs typeface="Chivo"/>
                  <a:sym typeface="Chivo"/>
                </a:rPr>
                <a:t>22,200 members</a:t>
              </a:r>
              <a:endParaRPr sz="1300" b="1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1600"/>
                </a:spcAft>
                <a:buNone/>
              </a:pPr>
              <a:endParaRPr sz="1200" b="1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endParaRPr>
            </a:p>
          </p:txBody>
        </p:sp>
      </p:grpSp>
      <p:grpSp>
        <p:nvGrpSpPr>
          <p:cNvPr id="168" name="Google Shape;168;p14"/>
          <p:cNvGrpSpPr/>
          <p:nvPr/>
        </p:nvGrpSpPr>
        <p:grpSpPr>
          <a:xfrm>
            <a:off x="675507" y="2034890"/>
            <a:ext cx="2178146" cy="2675697"/>
            <a:chOff x="1126863" y="2013875"/>
            <a:chExt cx="1944600" cy="1569600"/>
          </a:xfrm>
        </p:grpSpPr>
        <p:sp>
          <p:nvSpPr>
            <p:cNvPr id="169" name="Google Shape;169;p14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249C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4"/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rgbClr val="FFFFFF"/>
                  </a:solidFill>
                  <a:latin typeface="Chivo"/>
                  <a:ea typeface="Chivo"/>
                  <a:cs typeface="Chivo"/>
                  <a:sym typeface="Chivo"/>
                </a:rPr>
                <a:t>2011</a:t>
              </a:r>
              <a:endParaRPr sz="1500" b="1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endParaRPr>
            </a:p>
          </p:txBody>
        </p:sp>
        <p:sp>
          <p:nvSpPr>
            <p:cNvPr id="171" name="Google Shape;171;p14"/>
            <p:cNvSpPr txBox="1"/>
            <p:nvPr/>
          </p:nvSpPr>
          <p:spPr>
            <a:xfrm>
              <a:off x="1351625" y="2544547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Chivo"/>
                  <a:ea typeface="Chivo"/>
                  <a:cs typeface="Chivo"/>
                  <a:sym typeface="Chivo"/>
                </a:rPr>
                <a:t>1,500 bicycles </a:t>
              </a:r>
              <a:endParaRPr sz="1300" b="1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Chivo"/>
                  <a:ea typeface="Chivo"/>
                  <a:cs typeface="Chivo"/>
                  <a:sym typeface="Chivo"/>
                </a:rPr>
                <a:t>165 stations</a:t>
              </a:r>
              <a:endParaRPr sz="1300" b="1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Chivo"/>
                  <a:ea typeface="Chivo"/>
                  <a:cs typeface="Chivo"/>
                  <a:sym typeface="Chivo"/>
                </a:rPr>
                <a:t>18,000 members</a:t>
              </a:r>
              <a:endParaRPr sz="1300" b="1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1600"/>
                </a:spcAft>
                <a:buNone/>
              </a:pPr>
              <a:endParaRPr b="1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endParaRPr>
            </a:p>
          </p:txBody>
        </p:sp>
      </p:grpSp>
      <p:grpSp>
        <p:nvGrpSpPr>
          <p:cNvPr id="172" name="Google Shape;172;p14"/>
          <p:cNvGrpSpPr/>
          <p:nvPr/>
        </p:nvGrpSpPr>
        <p:grpSpPr>
          <a:xfrm>
            <a:off x="5026124" y="2034861"/>
            <a:ext cx="3702280" cy="3065272"/>
            <a:chOff x="5015938" y="2013875"/>
            <a:chExt cx="3001200" cy="1569600"/>
          </a:xfrm>
        </p:grpSpPr>
        <p:sp>
          <p:nvSpPr>
            <p:cNvPr id="173" name="Google Shape;173;p14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155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4"/>
            <p:cNvSpPr txBox="1"/>
            <p:nvPr/>
          </p:nvSpPr>
          <p:spPr>
            <a:xfrm>
              <a:off x="5360226" y="2187483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rgbClr val="FFFFFF"/>
                  </a:solidFill>
                  <a:latin typeface="Chivo"/>
                  <a:ea typeface="Chivo"/>
                  <a:cs typeface="Chivo"/>
                  <a:sym typeface="Chivo"/>
                </a:rPr>
                <a:t>Objectives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5" name="Google Shape;175;p14"/>
            <p:cNvSpPr txBox="1"/>
            <p:nvPr/>
          </p:nvSpPr>
          <p:spPr>
            <a:xfrm>
              <a:off x="5118322" y="2507276"/>
              <a:ext cx="2765400" cy="78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hivo"/>
                <a:buAutoNum type="arabicPeriod"/>
              </a:pPr>
              <a:r>
                <a:rPr lang="en" b="1">
                  <a:solidFill>
                    <a:srgbClr val="FFFFFF"/>
                  </a:solidFill>
                  <a:latin typeface="Chivo"/>
                  <a:ea typeface="Chivo"/>
                  <a:cs typeface="Chivo"/>
                  <a:sym typeface="Chivo"/>
                </a:rPr>
                <a:t>Predict the amount of users on an hourly basis  </a:t>
              </a:r>
              <a:endParaRPr b="1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endParaRPr>
            </a:p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hivo"/>
                <a:buAutoNum type="arabicPeriod"/>
              </a:pPr>
              <a:r>
                <a:rPr lang="en" b="1">
                  <a:solidFill>
                    <a:srgbClr val="FFFFFF"/>
                  </a:solidFill>
                  <a:latin typeface="Chivo"/>
                  <a:ea typeface="Chivo"/>
                  <a:cs typeface="Chivo"/>
                  <a:sym typeface="Chivo"/>
                </a:rPr>
                <a:t>Ensure high level of service and availability </a:t>
              </a:r>
              <a:endParaRPr b="1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endParaRPr>
            </a:p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hivo"/>
                <a:buAutoNum type="arabicPeriod"/>
              </a:pPr>
              <a:r>
                <a:rPr lang="en" b="1">
                  <a:solidFill>
                    <a:srgbClr val="FFFFFF"/>
                  </a:solidFill>
                  <a:latin typeface="Chivo"/>
                  <a:ea typeface="Chivo"/>
                  <a:cs typeface="Chivo"/>
                  <a:sym typeface="Chivo"/>
                </a:rPr>
                <a:t>Optimize Logistics and Maintenance Teams  </a:t>
              </a:r>
              <a:endParaRPr b="1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6" name="Google Shape;176;p14"/>
          <p:cNvGrpSpPr/>
          <p:nvPr/>
        </p:nvGrpSpPr>
        <p:grpSpPr>
          <a:xfrm>
            <a:off x="4885484" y="2701270"/>
            <a:ext cx="261571" cy="260379"/>
            <a:chOff x="4858109" y="2631368"/>
            <a:chExt cx="316442" cy="315000"/>
          </a:xfrm>
        </p:grpSpPr>
        <p:sp>
          <p:nvSpPr>
            <p:cNvPr id="177" name="Google Shape;177;p14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  <p:grpSp>
        <p:nvGrpSpPr>
          <p:cNvPr id="179" name="Google Shape;179;p14"/>
          <p:cNvGrpSpPr/>
          <p:nvPr/>
        </p:nvGrpSpPr>
        <p:grpSpPr>
          <a:xfrm>
            <a:off x="2948278" y="2701271"/>
            <a:ext cx="260366" cy="260366"/>
            <a:chOff x="3157188" y="909150"/>
            <a:chExt cx="470400" cy="470400"/>
          </a:xfrm>
        </p:grpSpPr>
        <p:sp>
          <p:nvSpPr>
            <p:cNvPr id="180" name="Google Shape;180;p14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rgbClr val="249C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2"/>
          <p:cNvSpPr txBox="1">
            <a:spLocks noGrp="1"/>
          </p:cNvSpPr>
          <p:nvPr>
            <p:ph type="body" idx="4294967295"/>
          </p:nvPr>
        </p:nvSpPr>
        <p:spPr>
          <a:xfrm>
            <a:off x="1727925" y="1216525"/>
            <a:ext cx="5486400" cy="91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(1+ x%)</a:t>
            </a:r>
            <a:endParaRPr sz="1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i="1"/>
          </a:p>
        </p:txBody>
      </p:sp>
      <p:pic>
        <p:nvPicPr>
          <p:cNvPr id="434" name="Google Shape;4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475" y="2128350"/>
            <a:ext cx="7753050" cy="254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475" y="2128350"/>
            <a:ext cx="7753050" cy="254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475" y="2128350"/>
            <a:ext cx="7753050" cy="2545757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2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438" name="Google Shape;438;p32"/>
          <p:cNvSpPr txBox="1">
            <a:spLocks noGrp="1"/>
          </p:cNvSpPr>
          <p:nvPr>
            <p:ph type="title" idx="4294967295"/>
          </p:nvPr>
        </p:nvSpPr>
        <p:spPr>
          <a:xfrm>
            <a:off x="457200" y="-100"/>
            <a:ext cx="5486400" cy="91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Peaks</a:t>
            </a:r>
            <a:endParaRPr/>
          </a:p>
        </p:txBody>
      </p:sp>
      <p:sp>
        <p:nvSpPr>
          <p:cNvPr id="439" name="Google Shape;439;p32"/>
          <p:cNvSpPr txBox="1">
            <a:spLocks noGrp="1"/>
          </p:cNvSpPr>
          <p:nvPr>
            <p:ph type="body" idx="4294967295"/>
          </p:nvPr>
        </p:nvSpPr>
        <p:spPr>
          <a:xfrm>
            <a:off x="1727925" y="1212475"/>
            <a:ext cx="5486400" cy="91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Mean Total Bikes</a:t>
            </a:r>
            <a:endParaRPr sz="1400" i="1"/>
          </a:p>
        </p:txBody>
      </p:sp>
      <p:sp>
        <p:nvSpPr>
          <p:cNvPr id="440" name="Google Shape;440;p32"/>
          <p:cNvSpPr/>
          <p:nvPr/>
        </p:nvSpPr>
        <p:spPr>
          <a:xfrm>
            <a:off x="1054900" y="2221700"/>
            <a:ext cx="7301100" cy="1216200"/>
          </a:xfrm>
          <a:prstGeom prst="rect">
            <a:avLst/>
          </a:prstGeom>
          <a:solidFill>
            <a:srgbClr val="FFD966">
              <a:alpha val="45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3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446" name="Google Shape;446;p33"/>
          <p:cNvSpPr txBox="1">
            <a:spLocks noGrp="1"/>
          </p:cNvSpPr>
          <p:nvPr>
            <p:ph type="title" idx="4294967295"/>
          </p:nvPr>
        </p:nvSpPr>
        <p:spPr>
          <a:xfrm>
            <a:off x="457200" y="-100"/>
            <a:ext cx="5486400" cy="91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Peaks</a:t>
            </a:r>
            <a:endParaRPr/>
          </a:p>
        </p:txBody>
      </p:sp>
      <p:sp>
        <p:nvSpPr>
          <p:cNvPr id="447" name="Google Shape;447;p33"/>
          <p:cNvSpPr/>
          <p:nvPr/>
        </p:nvSpPr>
        <p:spPr>
          <a:xfrm>
            <a:off x="1662920" y="2251735"/>
            <a:ext cx="353400" cy="36900"/>
          </a:xfrm>
          <a:prstGeom prst="roundRect">
            <a:avLst>
              <a:gd name="adj" fmla="val 50000"/>
            </a:avLst>
          </a:prstGeom>
          <a:solidFill>
            <a:srgbClr val="8585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33"/>
          <p:cNvSpPr/>
          <p:nvPr/>
        </p:nvSpPr>
        <p:spPr>
          <a:xfrm>
            <a:off x="2206990" y="1948510"/>
            <a:ext cx="594300" cy="594300"/>
          </a:xfrm>
          <a:prstGeom prst="ellipse">
            <a:avLst/>
          </a:prstGeom>
          <a:noFill/>
          <a:ln w="38100" cap="flat" cmpd="sng">
            <a:solidFill>
              <a:srgbClr val="8585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33"/>
          <p:cNvSpPr txBox="1"/>
          <p:nvPr/>
        </p:nvSpPr>
        <p:spPr>
          <a:xfrm>
            <a:off x="1848940" y="2652285"/>
            <a:ext cx="1310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rPr>
              <a:t>DAY AND MONTH-DAY</a:t>
            </a:r>
            <a:endParaRPr sz="1000" b="1">
              <a:solidFill>
                <a:srgbClr val="8585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33"/>
          <p:cNvSpPr txBox="1"/>
          <p:nvPr/>
        </p:nvSpPr>
        <p:spPr>
          <a:xfrm>
            <a:off x="1848940" y="3109085"/>
            <a:ext cx="13104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rPr>
              <a:t>Add Day and Month-Day to identify patterns specific to special dates</a:t>
            </a:r>
            <a:endParaRPr sz="800">
              <a:solidFill>
                <a:srgbClr val="8585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33"/>
          <p:cNvSpPr txBox="1"/>
          <p:nvPr/>
        </p:nvSpPr>
        <p:spPr>
          <a:xfrm>
            <a:off x="2285740" y="2137039"/>
            <a:ext cx="4368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rPr>
              <a:t>0.75</a:t>
            </a:r>
            <a:endParaRPr b="1">
              <a:solidFill>
                <a:srgbClr val="8585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2" name="Google Shape;452;p33"/>
          <p:cNvGrpSpPr/>
          <p:nvPr/>
        </p:nvGrpSpPr>
        <p:grpSpPr>
          <a:xfrm>
            <a:off x="3004357" y="1948510"/>
            <a:ext cx="1533579" cy="1897974"/>
            <a:chOff x="3004357" y="1948510"/>
            <a:chExt cx="1533579" cy="1897974"/>
          </a:xfrm>
        </p:grpSpPr>
        <p:sp>
          <p:nvSpPr>
            <p:cNvPr id="453" name="Google Shape;453;p33"/>
            <p:cNvSpPr/>
            <p:nvPr/>
          </p:nvSpPr>
          <p:spPr>
            <a:xfrm>
              <a:off x="3560827" y="194851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3"/>
            <p:cNvSpPr txBox="1"/>
            <p:nvPr/>
          </p:nvSpPr>
          <p:spPr>
            <a:xfrm>
              <a:off x="3178034" y="2652285"/>
              <a:ext cx="13599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latin typeface="Roboto"/>
                  <a:ea typeface="Roboto"/>
                  <a:cs typeface="Roboto"/>
                  <a:sym typeface="Roboto"/>
                </a:rPr>
                <a:t>PEAKS DETECTION</a:t>
              </a:r>
              <a:endParaRPr sz="10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5" name="Google Shape;455;p33"/>
            <p:cNvSpPr txBox="1"/>
            <p:nvPr/>
          </p:nvSpPr>
          <p:spPr>
            <a:xfrm>
              <a:off x="3178036" y="3109084"/>
              <a:ext cx="13599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Flag hours with utilization higher than a dynamic threshold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6" name="Google Shape;456;p33"/>
            <p:cNvSpPr/>
            <p:nvPr/>
          </p:nvSpPr>
          <p:spPr>
            <a:xfrm>
              <a:off x="3004357" y="2251735"/>
              <a:ext cx="353400" cy="36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7" name="Google Shape;457;p33"/>
          <p:cNvSpPr/>
          <p:nvPr/>
        </p:nvSpPr>
        <p:spPr>
          <a:xfrm>
            <a:off x="877947" y="1948510"/>
            <a:ext cx="594300" cy="594300"/>
          </a:xfrm>
          <a:prstGeom prst="ellipse">
            <a:avLst/>
          </a:prstGeom>
          <a:noFill/>
          <a:ln w="38100" cap="flat" cmpd="sng">
            <a:solidFill>
              <a:srgbClr val="0B7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3"/>
          <p:cNvSpPr txBox="1"/>
          <p:nvPr/>
        </p:nvSpPr>
        <p:spPr>
          <a:xfrm>
            <a:off x="956697" y="2137039"/>
            <a:ext cx="4368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rPr>
              <a:t>0.76</a:t>
            </a:r>
            <a:endParaRPr b="1">
              <a:solidFill>
                <a:srgbClr val="0B71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9" name="Google Shape;459;p33"/>
          <p:cNvSpPr txBox="1"/>
          <p:nvPr/>
        </p:nvSpPr>
        <p:spPr>
          <a:xfrm>
            <a:off x="519878" y="2652285"/>
            <a:ext cx="1310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rPr>
              <a:t>BASELINE</a:t>
            </a:r>
            <a:endParaRPr sz="1000" b="1">
              <a:solidFill>
                <a:srgbClr val="0B71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0" name="Google Shape;460;p33"/>
          <p:cNvSpPr txBox="1"/>
          <p:nvPr/>
        </p:nvSpPr>
        <p:spPr>
          <a:xfrm>
            <a:off x="519875" y="3109085"/>
            <a:ext cx="13104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rPr>
              <a:t>Without                  Casual, Registered, Holiday, Feeling Temperature</a:t>
            </a:r>
            <a:endParaRPr sz="800">
              <a:solidFill>
                <a:srgbClr val="0B71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61" name="Google Shape;461;p33"/>
          <p:cNvGrpSpPr/>
          <p:nvPr/>
        </p:nvGrpSpPr>
        <p:grpSpPr>
          <a:xfrm>
            <a:off x="3004357" y="1948510"/>
            <a:ext cx="1533579" cy="1897974"/>
            <a:chOff x="3004357" y="1948510"/>
            <a:chExt cx="1533579" cy="1897974"/>
          </a:xfrm>
        </p:grpSpPr>
        <p:sp>
          <p:nvSpPr>
            <p:cNvPr id="462" name="Google Shape;462;p33"/>
            <p:cNvSpPr/>
            <p:nvPr/>
          </p:nvSpPr>
          <p:spPr>
            <a:xfrm>
              <a:off x="3560827" y="194851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rgbClr val="0B71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3"/>
            <p:cNvSpPr txBox="1"/>
            <p:nvPr/>
          </p:nvSpPr>
          <p:spPr>
            <a:xfrm>
              <a:off x="3178034" y="2652285"/>
              <a:ext cx="13599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PEAKS DETECTION</a:t>
              </a:r>
              <a:endParaRPr sz="1000" b="1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4" name="Google Shape;464;p33"/>
            <p:cNvSpPr txBox="1"/>
            <p:nvPr/>
          </p:nvSpPr>
          <p:spPr>
            <a:xfrm>
              <a:off x="3178036" y="3109084"/>
              <a:ext cx="13599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Flag hours with utilization higher than a dynamic threshold</a:t>
              </a:r>
              <a:endParaRPr sz="8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5" name="Google Shape;465;p33"/>
            <p:cNvSpPr txBox="1"/>
            <p:nvPr/>
          </p:nvSpPr>
          <p:spPr>
            <a:xfrm>
              <a:off x="3639577" y="2137039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b="1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0.87</a:t>
              </a:r>
              <a:endParaRPr b="1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6" name="Google Shape;466;p33"/>
            <p:cNvSpPr/>
            <p:nvPr/>
          </p:nvSpPr>
          <p:spPr>
            <a:xfrm>
              <a:off x="3004357" y="2251735"/>
              <a:ext cx="353400" cy="36900"/>
            </a:xfrm>
            <a:prstGeom prst="roundRect">
              <a:avLst>
                <a:gd name="adj" fmla="val 50000"/>
              </a:avLst>
            </a:prstGeom>
            <a:solidFill>
              <a:srgbClr val="0B71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7" name="Google Shape;467;p33"/>
          <p:cNvSpPr txBox="1"/>
          <p:nvPr/>
        </p:nvSpPr>
        <p:spPr>
          <a:xfrm>
            <a:off x="281565" y="2137061"/>
            <a:ext cx="4368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" b="1" baseline="300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 baseline="30000">
              <a:solidFill>
                <a:srgbClr val="0B71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2400" y="2887612"/>
            <a:ext cx="1786488" cy="1786488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34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474" name="Google Shape;474;p34"/>
          <p:cNvSpPr txBox="1">
            <a:spLocks noGrp="1"/>
          </p:cNvSpPr>
          <p:nvPr>
            <p:ph type="title" idx="4294967295"/>
          </p:nvPr>
        </p:nvSpPr>
        <p:spPr>
          <a:xfrm>
            <a:off x="457200" y="-100"/>
            <a:ext cx="5486400" cy="91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Weather</a:t>
            </a:r>
            <a:endParaRPr/>
          </a:p>
        </p:txBody>
      </p:sp>
      <p:sp>
        <p:nvSpPr>
          <p:cNvPr id="475" name="Google Shape;475;p34"/>
          <p:cNvSpPr/>
          <p:nvPr/>
        </p:nvSpPr>
        <p:spPr>
          <a:xfrm>
            <a:off x="1662920" y="2251735"/>
            <a:ext cx="353400" cy="36900"/>
          </a:xfrm>
          <a:prstGeom prst="roundRect">
            <a:avLst>
              <a:gd name="adj" fmla="val 50000"/>
            </a:avLst>
          </a:prstGeom>
          <a:solidFill>
            <a:srgbClr val="8585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4"/>
          <p:cNvSpPr/>
          <p:nvPr/>
        </p:nvSpPr>
        <p:spPr>
          <a:xfrm>
            <a:off x="2206990" y="1948510"/>
            <a:ext cx="594300" cy="594300"/>
          </a:xfrm>
          <a:prstGeom prst="ellipse">
            <a:avLst/>
          </a:prstGeom>
          <a:noFill/>
          <a:ln w="38100" cap="flat" cmpd="sng">
            <a:solidFill>
              <a:srgbClr val="8585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4"/>
          <p:cNvSpPr txBox="1"/>
          <p:nvPr/>
        </p:nvSpPr>
        <p:spPr>
          <a:xfrm>
            <a:off x="1848940" y="2652285"/>
            <a:ext cx="1310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rPr>
              <a:t>DAY AND MONTH-DAY</a:t>
            </a:r>
            <a:endParaRPr sz="1000" b="1">
              <a:solidFill>
                <a:srgbClr val="8585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8" name="Google Shape;478;p34"/>
          <p:cNvSpPr txBox="1"/>
          <p:nvPr/>
        </p:nvSpPr>
        <p:spPr>
          <a:xfrm>
            <a:off x="1848940" y="3109085"/>
            <a:ext cx="13104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rPr>
              <a:t>Add Day and Month-Day to identify patterns specific to special dates</a:t>
            </a:r>
            <a:endParaRPr sz="800">
              <a:solidFill>
                <a:srgbClr val="8585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9" name="Google Shape;479;p34"/>
          <p:cNvSpPr txBox="1"/>
          <p:nvPr/>
        </p:nvSpPr>
        <p:spPr>
          <a:xfrm>
            <a:off x="2285740" y="2137039"/>
            <a:ext cx="4368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rPr>
              <a:t>0.75</a:t>
            </a:r>
            <a:endParaRPr b="1">
              <a:solidFill>
                <a:srgbClr val="8585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80" name="Google Shape;480;p34"/>
          <p:cNvGrpSpPr/>
          <p:nvPr/>
        </p:nvGrpSpPr>
        <p:grpSpPr>
          <a:xfrm>
            <a:off x="3004357" y="1948510"/>
            <a:ext cx="1533579" cy="1897974"/>
            <a:chOff x="3004357" y="1948510"/>
            <a:chExt cx="1533579" cy="1897974"/>
          </a:xfrm>
        </p:grpSpPr>
        <p:sp>
          <p:nvSpPr>
            <p:cNvPr id="481" name="Google Shape;481;p34"/>
            <p:cNvSpPr/>
            <p:nvPr/>
          </p:nvSpPr>
          <p:spPr>
            <a:xfrm>
              <a:off x="3560827" y="194851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4"/>
            <p:cNvSpPr txBox="1"/>
            <p:nvPr/>
          </p:nvSpPr>
          <p:spPr>
            <a:xfrm>
              <a:off x="3178034" y="2652285"/>
              <a:ext cx="13599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latin typeface="Roboto"/>
                  <a:ea typeface="Roboto"/>
                  <a:cs typeface="Roboto"/>
                  <a:sym typeface="Roboto"/>
                </a:rPr>
                <a:t>PEAKS DETECTION</a:t>
              </a:r>
              <a:endParaRPr sz="10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3" name="Google Shape;483;p34"/>
            <p:cNvSpPr txBox="1"/>
            <p:nvPr/>
          </p:nvSpPr>
          <p:spPr>
            <a:xfrm>
              <a:off x="3178036" y="3109084"/>
              <a:ext cx="13599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Flag hours with utilization higher than a dynamic threshold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4" name="Google Shape;484;p34"/>
            <p:cNvSpPr/>
            <p:nvPr/>
          </p:nvSpPr>
          <p:spPr>
            <a:xfrm>
              <a:off x="3004357" y="2251735"/>
              <a:ext cx="353400" cy="36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34"/>
          <p:cNvSpPr/>
          <p:nvPr/>
        </p:nvSpPr>
        <p:spPr>
          <a:xfrm>
            <a:off x="877947" y="1948510"/>
            <a:ext cx="594300" cy="594300"/>
          </a:xfrm>
          <a:prstGeom prst="ellipse">
            <a:avLst/>
          </a:prstGeom>
          <a:noFill/>
          <a:ln w="38100" cap="flat" cmpd="sng">
            <a:solidFill>
              <a:srgbClr val="0B7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34"/>
          <p:cNvSpPr txBox="1"/>
          <p:nvPr/>
        </p:nvSpPr>
        <p:spPr>
          <a:xfrm>
            <a:off x="956697" y="2137039"/>
            <a:ext cx="4368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rPr>
              <a:t>0.76</a:t>
            </a:r>
            <a:endParaRPr b="1">
              <a:solidFill>
                <a:srgbClr val="0B71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34"/>
          <p:cNvSpPr txBox="1"/>
          <p:nvPr/>
        </p:nvSpPr>
        <p:spPr>
          <a:xfrm>
            <a:off x="519878" y="2652285"/>
            <a:ext cx="1310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rPr>
              <a:t>BASELINE</a:t>
            </a:r>
            <a:endParaRPr sz="1000" b="1">
              <a:solidFill>
                <a:srgbClr val="0B71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34"/>
          <p:cNvSpPr txBox="1"/>
          <p:nvPr/>
        </p:nvSpPr>
        <p:spPr>
          <a:xfrm>
            <a:off x="519875" y="3109085"/>
            <a:ext cx="13104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rPr>
              <a:t>Without                  Casual, Registered, Holiday, Feeling Temperature</a:t>
            </a:r>
            <a:endParaRPr sz="800">
              <a:solidFill>
                <a:srgbClr val="0B71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89" name="Google Shape;489;p34"/>
          <p:cNvGrpSpPr/>
          <p:nvPr/>
        </p:nvGrpSpPr>
        <p:grpSpPr>
          <a:xfrm>
            <a:off x="3004357" y="1948510"/>
            <a:ext cx="1533579" cy="1897974"/>
            <a:chOff x="3004357" y="1948510"/>
            <a:chExt cx="1533579" cy="1897974"/>
          </a:xfrm>
        </p:grpSpPr>
        <p:sp>
          <p:nvSpPr>
            <p:cNvPr id="490" name="Google Shape;490;p34"/>
            <p:cNvSpPr/>
            <p:nvPr/>
          </p:nvSpPr>
          <p:spPr>
            <a:xfrm>
              <a:off x="3560827" y="194851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rgbClr val="0B71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4"/>
            <p:cNvSpPr txBox="1"/>
            <p:nvPr/>
          </p:nvSpPr>
          <p:spPr>
            <a:xfrm>
              <a:off x="3178034" y="2652285"/>
              <a:ext cx="13599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PEAKS DETECTION</a:t>
              </a:r>
              <a:endParaRPr sz="1000" b="1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2" name="Google Shape;492;p34"/>
            <p:cNvSpPr txBox="1"/>
            <p:nvPr/>
          </p:nvSpPr>
          <p:spPr>
            <a:xfrm>
              <a:off x="3178036" y="3109084"/>
              <a:ext cx="13599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Flag hours with utilization higher than a dynamic threshold</a:t>
              </a:r>
              <a:endParaRPr sz="8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3" name="Google Shape;493;p34"/>
            <p:cNvSpPr txBox="1"/>
            <p:nvPr/>
          </p:nvSpPr>
          <p:spPr>
            <a:xfrm>
              <a:off x="3639577" y="2137039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b="1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0.87</a:t>
              </a:r>
              <a:endParaRPr b="1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4" name="Google Shape;494;p34"/>
            <p:cNvSpPr/>
            <p:nvPr/>
          </p:nvSpPr>
          <p:spPr>
            <a:xfrm>
              <a:off x="3004357" y="2251735"/>
              <a:ext cx="353400" cy="36900"/>
            </a:xfrm>
            <a:prstGeom prst="roundRect">
              <a:avLst>
                <a:gd name="adj" fmla="val 50000"/>
              </a:avLst>
            </a:prstGeom>
            <a:solidFill>
              <a:srgbClr val="0B71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" name="Google Shape;495;p34"/>
          <p:cNvGrpSpPr/>
          <p:nvPr/>
        </p:nvGrpSpPr>
        <p:grpSpPr>
          <a:xfrm>
            <a:off x="4358720" y="1948510"/>
            <a:ext cx="1509333" cy="1897975"/>
            <a:chOff x="4358720" y="1948510"/>
            <a:chExt cx="1509333" cy="1897975"/>
          </a:xfrm>
        </p:grpSpPr>
        <p:sp>
          <p:nvSpPr>
            <p:cNvPr id="496" name="Google Shape;496;p34"/>
            <p:cNvSpPr/>
            <p:nvPr/>
          </p:nvSpPr>
          <p:spPr>
            <a:xfrm>
              <a:off x="4915703" y="194851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4"/>
            <p:cNvSpPr txBox="1"/>
            <p:nvPr/>
          </p:nvSpPr>
          <p:spPr>
            <a:xfrm>
              <a:off x="4557650" y="2652285"/>
              <a:ext cx="13104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latin typeface="Roboto"/>
                  <a:ea typeface="Roboto"/>
                  <a:cs typeface="Roboto"/>
                  <a:sym typeface="Roboto"/>
                </a:rPr>
                <a:t>EXCEPTIONAL WEATHER</a:t>
              </a:r>
              <a:endParaRPr sz="10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8" name="Google Shape;498;p34"/>
            <p:cNvSpPr txBox="1"/>
            <p:nvPr/>
          </p:nvSpPr>
          <p:spPr>
            <a:xfrm>
              <a:off x="4557653" y="3109085"/>
              <a:ext cx="13104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Use the difference with the Season or Month averages for Humidity and Temperature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9" name="Google Shape;499;p34"/>
            <p:cNvSpPr/>
            <p:nvPr/>
          </p:nvSpPr>
          <p:spPr>
            <a:xfrm>
              <a:off x="4358720" y="2251735"/>
              <a:ext cx="353400" cy="36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00" name="Google Shape;50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3600" y="828975"/>
            <a:ext cx="1509325" cy="150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34"/>
          <p:cNvPicPr preferRelativeResize="0"/>
          <p:nvPr/>
        </p:nvPicPr>
        <p:blipFill rotWithShape="1">
          <a:blip r:embed="rId5">
            <a:alphaModFix/>
          </a:blip>
          <a:srcRect b="12770"/>
          <a:stretch/>
        </p:blipFill>
        <p:spPr>
          <a:xfrm>
            <a:off x="7371225" y="1660663"/>
            <a:ext cx="1602155" cy="15093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2" name="Google Shape;502;p34"/>
          <p:cNvGrpSpPr/>
          <p:nvPr/>
        </p:nvGrpSpPr>
        <p:grpSpPr>
          <a:xfrm>
            <a:off x="4358720" y="1948510"/>
            <a:ext cx="1509333" cy="1897975"/>
            <a:chOff x="4358720" y="1948510"/>
            <a:chExt cx="1509333" cy="1897975"/>
          </a:xfrm>
        </p:grpSpPr>
        <p:grpSp>
          <p:nvGrpSpPr>
            <p:cNvPr id="503" name="Google Shape;503;p34"/>
            <p:cNvGrpSpPr/>
            <p:nvPr/>
          </p:nvGrpSpPr>
          <p:grpSpPr>
            <a:xfrm>
              <a:off x="4358720" y="1948510"/>
              <a:ext cx="1509333" cy="1897975"/>
              <a:chOff x="4358720" y="1948510"/>
              <a:chExt cx="1509333" cy="1897975"/>
            </a:xfrm>
          </p:grpSpPr>
          <p:sp>
            <p:nvSpPr>
              <p:cNvPr id="504" name="Google Shape;504;p34"/>
              <p:cNvSpPr/>
              <p:nvPr/>
            </p:nvSpPr>
            <p:spPr>
              <a:xfrm>
                <a:off x="4915703" y="1948510"/>
                <a:ext cx="594300" cy="594300"/>
              </a:xfrm>
              <a:prstGeom prst="ellipse">
                <a:avLst/>
              </a:prstGeom>
              <a:noFill/>
              <a:ln w="38100" cap="flat" cmpd="sng">
                <a:solidFill>
                  <a:srgbClr val="A72A1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72A1E"/>
                  </a:solidFill>
                </a:endParaRPr>
              </a:p>
            </p:txBody>
          </p:sp>
          <p:sp>
            <p:nvSpPr>
              <p:cNvPr id="505" name="Google Shape;505;p34"/>
              <p:cNvSpPr txBox="1"/>
              <p:nvPr/>
            </p:nvSpPr>
            <p:spPr>
              <a:xfrm>
                <a:off x="4557650" y="2652285"/>
                <a:ext cx="13104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rgbClr val="A72A1E"/>
                    </a:solidFill>
                    <a:latin typeface="Roboto"/>
                    <a:ea typeface="Roboto"/>
                    <a:cs typeface="Roboto"/>
                    <a:sym typeface="Roboto"/>
                  </a:rPr>
                  <a:t>EXCEPTIONAL WEATHER</a:t>
                </a:r>
                <a:endParaRPr sz="1000" b="1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6" name="Google Shape;506;p34"/>
              <p:cNvSpPr txBox="1"/>
              <p:nvPr/>
            </p:nvSpPr>
            <p:spPr>
              <a:xfrm>
                <a:off x="4557653" y="3109085"/>
                <a:ext cx="1310400" cy="7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800">
                    <a:solidFill>
                      <a:srgbClr val="A72A1E"/>
                    </a:solidFill>
                    <a:latin typeface="Roboto"/>
                    <a:ea typeface="Roboto"/>
                    <a:cs typeface="Roboto"/>
                    <a:sym typeface="Roboto"/>
                  </a:rPr>
                  <a:t>Use the difference with the Season or Month averages for Humidity and Temperature</a:t>
                </a:r>
                <a:endParaRPr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7" name="Google Shape;507;p34"/>
              <p:cNvSpPr/>
              <p:nvPr/>
            </p:nvSpPr>
            <p:spPr>
              <a:xfrm>
                <a:off x="4358720" y="2251735"/>
                <a:ext cx="353400" cy="36900"/>
              </a:xfrm>
              <a:prstGeom prst="roundRect">
                <a:avLst>
                  <a:gd name="adj" fmla="val 50000"/>
                </a:avLst>
              </a:prstGeom>
              <a:solidFill>
                <a:srgbClr val="A72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8" name="Google Shape;508;p34"/>
            <p:cNvSpPr txBox="1"/>
            <p:nvPr/>
          </p:nvSpPr>
          <p:spPr>
            <a:xfrm>
              <a:off x="4994453" y="2137039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b="1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0.87</a:t>
              </a:r>
              <a:endParaRPr b="1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09" name="Google Shape;509;p34"/>
          <p:cNvSpPr txBox="1"/>
          <p:nvPr/>
        </p:nvSpPr>
        <p:spPr>
          <a:xfrm>
            <a:off x="281565" y="2137061"/>
            <a:ext cx="4368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" b="1" baseline="300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 baseline="30000">
              <a:solidFill>
                <a:srgbClr val="0B71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5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515" name="Google Shape;515;p35"/>
          <p:cNvSpPr txBox="1">
            <a:spLocks noGrp="1"/>
          </p:cNvSpPr>
          <p:nvPr>
            <p:ph type="title" idx="4294967295"/>
          </p:nvPr>
        </p:nvSpPr>
        <p:spPr>
          <a:xfrm>
            <a:off x="457200" y="-100"/>
            <a:ext cx="5486400" cy="91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Polynomials</a:t>
            </a:r>
            <a:endParaRPr/>
          </a:p>
        </p:txBody>
      </p:sp>
      <p:sp>
        <p:nvSpPr>
          <p:cNvPr id="516" name="Google Shape;516;p35"/>
          <p:cNvSpPr/>
          <p:nvPr/>
        </p:nvSpPr>
        <p:spPr>
          <a:xfrm>
            <a:off x="1662920" y="2251735"/>
            <a:ext cx="353400" cy="36900"/>
          </a:xfrm>
          <a:prstGeom prst="roundRect">
            <a:avLst>
              <a:gd name="adj" fmla="val 50000"/>
            </a:avLst>
          </a:prstGeom>
          <a:solidFill>
            <a:srgbClr val="8585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5"/>
          <p:cNvSpPr/>
          <p:nvPr/>
        </p:nvSpPr>
        <p:spPr>
          <a:xfrm>
            <a:off x="2206990" y="1948510"/>
            <a:ext cx="594300" cy="594300"/>
          </a:xfrm>
          <a:prstGeom prst="ellipse">
            <a:avLst/>
          </a:prstGeom>
          <a:noFill/>
          <a:ln w="38100" cap="flat" cmpd="sng">
            <a:solidFill>
              <a:srgbClr val="8585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5"/>
          <p:cNvSpPr txBox="1"/>
          <p:nvPr/>
        </p:nvSpPr>
        <p:spPr>
          <a:xfrm>
            <a:off x="1848940" y="2652285"/>
            <a:ext cx="1310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rPr>
              <a:t>DAY AND MONTH-DAY</a:t>
            </a:r>
            <a:endParaRPr sz="1000" b="1">
              <a:solidFill>
                <a:srgbClr val="8585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9" name="Google Shape;519;p35"/>
          <p:cNvSpPr txBox="1"/>
          <p:nvPr/>
        </p:nvSpPr>
        <p:spPr>
          <a:xfrm>
            <a:off x="1848940" y="3109085"/>
            <a:ext cx="13104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rPr>
              <a:t>Add Day and Month-Day to identify patterns specific to special dates</a:t>
            </a:r>
            <a:endParaRPr sz="800">
              <a:solidFill>
                <a:srgbClr val="8585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0" name="Google Shape;520;p35"/>
          <p:cNvSpPr txBox="1"/>
          <p:nvPr/>
        </p:nvSpPr>
        <p:spPr>
          <a:xfrm>
            <a:off x="2285740" y="2137039"/>
            <a:ext cx="4368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rPr>
              <a:t>0.75</a:t>
            </a:r>
            <a:endParaRPr b="1">
              <a:solidFill>
                <a:srgbClr val="8585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21" name="Google Shape;521;p35"/>
          <p:cNvGrpSpPr/>
          <p:nvPr/>
        </p:nvGrpSpPr>
        <p:grpSpPr>
          <a:xfrm>
            <a:off x="3004357" y="1948510"/>
            <a:ext cx="1533579" cy="1897974"/>
            <a:chOff x="3004357" y="1948510"/>
            <a:chExt cx="1533579" cy="1897974"/>
          </a:xfrm>
        </p:grpSpPr>
        <p:sp>
          <p:nvSpPr>
            <p:cNvPr id="522" name="Google Shape;522;p35"/>
            <p:cNvSpPr/>
            <p:nvPr/>
          </p:nvSpPr>
          <p:spPr>
            <a:xfrm>
              <a:off x="3560827" y="194851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5"/>
            <p:cNvSpPr txBox="1"/>
            <p:nvPr/>
          </p:nvSpPr>
          <p:spPr>
            <a:xfrm>
              <a:off x="3178034" y="2652285"/>
              <a:ext cx="13599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latin typeface="Roboto"/>
                  <a:ea typeface="Roboto"/>
                  <a:cs typeface="Roboto"/>
                  <a:sym typeface="Roboto"/>
                </a:rPr>
                <a:t>PEAKS DETECTION</a:t>
              </a:r>
              <a:endParaRPr sz="10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4" name="Google Shape;524;p35"/>
            <p:cNvSpPr txBox="1"/>
            <p:nvPr/>
          </p:nvSpPr>
          <p:spPr>
            <a:xfrm>
              <a:off x="3178036" y="3109084"/>
              <a:ext cx="13599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Flag hours with utilization higher than a dynamic threshold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5" name="Google Shape;525;p35"/>
            <p:cNvSpPr/>
            <p:nvPr/>
          </p:nvSpPr>
          <p:spPr>
            <a:xfrm>
              <a:off x="3004357" y="2251735"/>
              <a:ext cx="353400" cy="36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6" name="Google Shape;526;p35"/>
          <p:cNvSpPr/>
          <p:nvPr/>
        </p:nvSpPr>
        <p:spPr>
          <a:xfrm>
            <a:off x="877947" y="1948510"/>
            <a:ext cx="594300" cy="594300"/>
          </a:xfrm>
          <a:prstGeom prst="ellipse">
            <a:avLst/>
          </a:prstGeom>
          <a:noFill/>
          <a:ln w="38100" cap="flat" cmpd="sng">
            <a:solidFill>
              <a:srgbClr val="0B7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5"/>
          <p:cNvSpPr txBox="1"/>
          <p:nvPr/>
        </p:nvSpPr>
        <p:spPr>
          <a:xfrm>
            <a:off x="956697" y="2137039"/>
            <a:ext cx="4368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rPr>
              <a:t>0.76</a:t>
            </a:r>
            <a:endParaRPr b="1">
              <a:solidFill>
                <a:srgbClr val="0B71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" name="Google Shape;528;p35"/>
          <p:cNvSpPr txBox="1"/>
          <p:nvPr/>
        </p:nvSpPr>
        <p:spPr>
          <a:xfrm>
            <a:off x="519878" y="2652285"/>
            <a:ext cx="1310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rPr>
              <a:t>BASELINE</a:t>
            </a:r>
            <a:endParaRPr sz="1000" b="1">
              <a:solidFill>
                <a:srgbClr val="0B71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9" name="Google Shape;529;p35"/>
          <p:cNvSpPr txBox="1"/>
          <p:nvPr/>
        </p:nvSpPr>
        <p:spPr>
          <a:xfrm>
            <a:off x="519875" y="3109085"/>
            <a:ext cx="13104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rPr>
              <a:t>Without                  Casual, Registered, Holiday, Feeling Temperature</a:t>
            </a:r>
            <a:endParaRPr sz="800">
              <a:solidFill>
                <a:srgbClr val="0B71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30" name="Google Shape;530;p35"/>
          <p:cNvGrpSpPr/>
          <p:nvPr/>
        </p:nvGrpSpPr>
        <p:grpSpPr>
          <a:xfrm>
            <a:off x="3004357" y="1948510"/>
            <a:ext cx="1533579" cy="1897974"/>
            <a:chOff x="3004357" y="1948510"/>
            <a:chExt cx="1533579" cy="1897974"/>
          </a:xfrm>
        </p:grpSpPr>
        <p:sp>
          <p:nvSpPr>
            <p:cNvPr id="531" name="Google Shape;531;p35"/>
            <p:cNvSpPr/>
            <p:nvPr/>
          </p:nvSpPr>
          <p:spPr>
            <a:xfrm>
              <a:off x="3560827" y="194851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rgbClr val="0B71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5"/>
            <p:cNvSpPr txBox="1"/>
            <p:nvPr/>
          </p:nvSpPr>
          <p:spPr>
            <a:xfrm>
              <a:off x="3178034" y="2652285"/>
              <a:ext cx="13599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PEAKS DETECTION</a:t>
              </a:r>
              <a:endParaRPr sz="1000" b="1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33" name="Google Shape;533;p35"/>
            <p:cNvSpPr txBox="1"/>
            <p:nvPr/>
          </p:nvSpPr>
          <p:spPr>
            <a:xfrm>
              <a:off x="3178036" y="3109084"/>
              <a:ext cx="13599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Flag hours with utilization higher than a dynamic threshold</a:t>
              </a:r>
              <a:endParaRPr sz="8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34" name="Google Shape;534;p35"/>
            <p:cNvSpPr txBox="1"/>
            <p:nvPr/>
          </p:nvSpPr>
          <p:spPr>
            <a:xfrm>
              <a:off x="3639577" y="2137039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b="1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0.87</a:t>
              </a:r>
              <a:endParaRPr b="1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35" name="Google Shape;535;p35"/>
            <p:cNvSpPr/>
            <p:nvPr/>
          </p:nvSpPr>
          <p:spPr>
            <a:xfrm>
              <a:off x="3004357" y="2251735"/>
              <a:ext cx="353400" cy="36900"/>
            </a:xfrm>
            <a:prstGeom prst="roundRect">
              <a:avLst>
                <a:gd name="adj" fmla="val 50000"/>
              </a:avLst>
            </a:prstGeom>
            <a:solidFill>
              <a:srgbClr val="0B71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" name="Google Shape;536;p35"/>
          <p:cNvGrpSpPr/>
          <p:nvPr/>
        </p:nvGrpSpPr>
        <p:grpSpPr>
          <a:xfrm>
            <a:off x="4358720" y="1948510"/>
            <a:ext cx="1509333" cy="1897975"/>
            <a:chOff x="4358720" y="1948510"/>
            <a:chExt cx="1509333" cy="1897975"/>
          </a:xfrm>
        </p:grpSpPr>
        <p:sp>
          <p:nvSpPr>
            <p:cNvPr id="537" name="Google Shape;537;p35"/>
            <p:cNvSpPr/>
            <p:nvPr/>
          </p:nvSpPr>
          <p:spPr>
            <a:xfrm>
              <a:off x="4915703" y="194851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5"/>
            <p:cNvSpPr txBox="1"/>
            <p:nvPr/>
          </p:nvSpPr>
          <p:spPr>
            <a:xfrm>
              <a:off x="4557650" y="2652285"/>
              <a:ext cx="13104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latin typeface="Roboto"/>
                  <a:ea typeface="Roboto"/>
                  <a:cs typeface="Roboto"/>
                  <a:sym typeface="Roboto"/>
                </a:rPr>
                <a:t>EXCEPTIONAL WEATHER</a:t>
              </a:r>
              <a:endParaRPr sz="10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39" name="Google Shape;539;p35"/>
            <p:cNvSpPr txBox="1"/>
            <p:nvPr/>
          </p:nvSpPr>
          <p:spPr>
            <a:xfrm>
              <a:off x="4557653" y="3109085"/>
              <a:ext cx="13104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Use the difference with the Season or Month averages for Humidity and Temperature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40" name="Google Shape;540;p35"/>
            <p:cNvSpPr/>
            <p:nvPr/>
          </p:nvSpPr>
          <p:spPr>
            <a:xfrm>
              <a:off x="4358720" y="2251735"/>
              <a:ext cx="353400" cy="36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35"/>
          <p:cNvGrpSpPr/>
          <p:nvPr/>
        </p:nvGrpSpPr>
        <p:grpSpPr>
          <a:xfrm>
            <a:off x="4358720" y="1948510"/>
            <a:ext cx="1509333" cy="1897975"/>
            <a:chOff x="4358720" y="1948510"/>
            <a:chExt cx="1509333" cy="1897975"/>
          </a:xfrm>
        </p:grpSpPr>
        <p:grpSp>
          <p:nvGrpSpPr>
            <p:cNvPr id="542" name="Google Shape;542;p35"/>
            <p:cNvGrpSpPr/>
            <p:nvPr/>
          </p:nvGrpSpPr>
          <p:grpSpPr>
            <a:xfrm>
              <a:off x="4358720" y="1948510"/>
              <a:ext cx="1509333" cy="1897975"/>
              <a:chOff x="4358720" y="1948510"/>
              <a:chExt cx="1509333" cy="1897975"/>
            </a:xfrm>
          </p:grpSpPr>
          <p:sp>
            <p:nvSpPr>
              <p:cNvPr id="543" name="Google Shape;543;p35"/>
              <p:cNvSpPr/>
              <p:nvPr/>
            </p:nvSpPr>
            <p:spPr>
              <a:xfrm>
                <a:off x="4915703" y="1948510"/>
                <a:ext cx="594300" cy="594300"/>
              </a:xfrm>
              <a:prstGeom prst="ellipse">
                <a:avLst/>
              </a:prstGeom>
              <a:noFill/>
              <a:ln w="38100" cap="flat" cmpd="sng">
                <a:solidFill>
                  <a:srgbClr val="85858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72A1E"/>
                  </a:solidFill>
                </a:endParaRPr>
              </a:p>
            </p:txBody>
          </p:sp>
          <p:sp>
            <p:nvSpPr>
              <p:cNvPr id="544" name="Google Shape;544;p35"/>
              <p:cNvSpPr txBox="1"/>
              <p:nvPr/>
            </p:nvSpPr>
            <p:spPr>
              <a:xfrm>
                <a:off x="4557650" y="2652285"/>
                <a:ext cx="13104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rgbClr val="858585"/>
                    </a:solidFill>
                    <a:latin typeface="Roboto"/>
                    <a:ea typeface="Roboto"/>
                    <a:cs typeface="Roboto"/>
                    <a:sym typeface="Roboto"/>
                  </a:rPr>
                  <a:t>EXCEPTIONAL WEATHER</a:t>
                </a:r>
                <a:endParaRPr sz="1000" b="1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45" name="Google Shape;545;p35"/>
              <p:cNvSpPr txBox="1"/>
              <p:nvPr/>
            </p:nvSpPr>
            <p:spPr>
              <a:xfrm>
                <a:off x="4557653" y="3109085"/>
                <a:ext cx="1310400" cy="7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800">
                    <a:solidFill>
                      <a:srgbClr val="858585"/>
                    </a:solidFill>
                    <a:latin typeface="Roboto"/>
                    <a:ea typeface="Roboto"/>
                    <a:cs typeface="Roboto"/>
                    <a:sym typeface="Roboto"/>
                  </a:rPr>
                  <a:t>Use the difference with the Season or Month averages for Humidity and Temperature</a:t>
                </a:r>
                <a:endParaRPr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46" name="Google Shape;546;p35"/>
              <p:cNvSpPr/>
              <p:nvPr/>
            </p:nvSpPr>
            <p:spPr>
              <a:xfrm>
                <a:off x="4358720" y="2251735"/>
                <a:ext cx="353400" cy="36900"/>
              </a:xfrm>
              <a:prstGeom prst="roundRect">
                <a:avLst>
                  <a:gd name="adj" fmla="val 50000"/>
                </a:avLst>
              </a:pr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7" name="Google Shape;547;p35"/>
            <p:cNvSpPr txBox="1"/>
            <p:nvPr/>
          </p:nvSpPr>
          <p:spPr>
            <a:xfrm>
              <a:off x="4994453" y="2137039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b="1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0.87</a:t>
              </a:r>
              <a:endParaRPr b="1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48" name="Google Shape;548;p35"/>
          <p:cNvGrpSpPr/>
          <p:nvPr/>
        </p:nvGrpSpPr>
        <p:grpSpPr>
          <a:xfrm>
            <a:off x="5713595" y="1948510"/>
            <a:ext cx="1534111" cy="1897975"/>
            <a:chOff x="5713595" y="1948510"/>
            <a:chExt cx="1534111" cy="1897975"/>
          </a:xfrm>
        </p:grpSpPr>
        <p:sp>
          <p:nvSpPr>
            <p:cNvPr id="549" name="Google Shape;549;p35"/>
            <p:cNvSpPr/>
            <p:nvPr/>
          </p:nvSpPr>
          <p:spPr>
            <a:xfrm>
              <a:off x="6270606" y="194851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5"/>
            <p:cNvSpPr txBox="1"/>
            <p:nvPr/>
          </p:nvSpPr>
          <p:spPr>
            <a:xfrm>
              <a:off x="5887800" y="2652285"/>
              <a:ext cx="13599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latin typeface="Roboto"/>
                  <a:ea typeface="Roboto"/>
                  <a:cs typeface="Roboto"/>
                  <a:sym typeface="Roboto"/>
                </a:rPr>
                <a:t>POLYNOMIALS</a:t>
              </a:r>
              <a:endParaRPr sz="10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1" name="Google Shape;551;p35"/>
            <p:cNvSpPr txBox="1"/>
            <p:nvPr/>
          </p:nvSpPr>
          <p:spPr>
            <a:xfrm>
              <a:off x="5887806" y="3109085"/>
              <a:ext cx="13599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Use polynomials of numerical features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2" name="Google Shape;552;p35"/>
            <p:cNvSpPr/>
            <p:nvPr/>
          </p:nvSpPr>
          <p:spPr>
            <a:xfrm>
              <a:off x="5713595" y="2251735"/>
              <a:ext cx="353400" cy="36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3" name="Google Shape;553;p35"/>
          <p:cNvSpPr txBox="1"/>
          <p:nvPr/>
        </p:nvSpPr>
        <p:spPr>
          <a:xfrm>
            <a:off x="281565" y="2137061"/>
            <a:ext cx="4368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" b="1" baseline="300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 baseline="30000">
              <a:solidFill>
                <a:srgbClr val="0B71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54" name="Google Shape;554;p35"/>
          <p:cNvGrpSpPr/>
          <p:nvPr/>
        </p:nvGrpSpPr>
        <p:grpSpPr>
          <a:xfrm>
            <a:off x="5713595" y="1948510"/>
            <a:ext cx="1534111" cy="1897975"/>
            <a:chOff x="5713595" y="1948510"/>
            <a:chExt cx="1534111" cy="1897975"/>
          </a:xfrm>
        </p:grpSpPr>
        <p:grpSp>
          <p:nvGrpSpPr>
            <p:cNvPr id="555" name="Google Shape;555;p35"/>
            <p:cNvGrpSpPr/>
            <p:nvPr/>
          </p:nvGrpSpPr>
          <p:grpSpPr>
            <a:xfrm>
              <a:off x="5713595" y="1948510"/>
              <a:ext cx="1534111" cy="1897975"/>
              <a:chOff x="5713595" y="1948510"/>
              <a:chExt cx="1534111" cy="1897975"/>
            </a:xfrm>
          </p:grpSpPr>
          <p:sp>
            <p:nvSpPr>
              <p:cNvPr id="556" name="Google Shape;556;p35"/>
              <p:cNvSpPr/>
              <p:nvPr/>
            </p:nvSpPr>
            <p:spPr>
              <a:xfrm>
                <a:off x="6270606" y="1948510"/>
                <a:ext cx="594300" cy="594300"/>
              </a:xfrm>
              <a:prstGeom prst="ellipse">
                <a:avLst/>
              </a:prstGeom>
              <a:noFill/>
              <a:ln w="38100" cap="flat" cmpd="sng">
                <a:solidFill>
                  <a:srgbClr val="A72A1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5"/>
              <p:cNvSpPr txBox="1"/>
              <p:nvPr/>
            </p:nvSpPr>
            <p:spPr>
              <a:xfrm>
                <a:off x="5887800" y="2652285"/>
                <a:ext cx="13599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rgbClr val="A72A1E"/>
                    </a:solidFill>
                    <a:latin typeface="Roboto"/>
                    <a:ea typeface="Roboto"/>
                    <a:cs typeface="Roboto"/>
                    <a:sym typeface="Roboto"/>
                  </a:rPr>
                  <a:t>POLYNOMIALS</a:t>
                </a:r>
                <a:endParaRPr sz="1000" b="1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58" name="Google Shape;558;p35"/>
              <p:cNvSpPr txBox="1"/>
              <p:nvPr/>
            </p:nvSpPr>
            <p:spPr>
              <a:xfrm>
                <a:off x="5887806" y="3109085"/>
                <a:ext cx="1359900" cy="7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800">
                    <a:solidFill>
                      <a:srgbClr val="A72A1E"/>
                    </a:solidFill>
                    <a:latin typeface="Roboto"/>
                    <a:ea typeface="Roboto"/>
                    <a:cs typeface="Roboto"/>
                    <a:sym typeface="Roboto"/>
                  </a:rPr>
                  <a:t>Use polynomials of numerical features</a:t>
                </a:r>
                <a:endParaRPr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59" name="Google Shape;559;p35"/>
              <p:cNvSpPr/>
              <p:nvPr/>
            </p:nvSpPr>
            <p:spPr>
              <a:xfrm>
                <a:off x="5713595" y="2251735"/>
                <a:ext cx="353400" cy="36900"/>
              </a:xfrm>
              <a:prstGeom prst="roundRect">
                <a:avLst>
                  <a:gd name="adj" fmla="val 50000"/>
                </a:avLst>
              </a:prstGeom>
              <a:solidFill>
                <a:srgbClr val="A72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0" name="Google Shape;560;p35"/>
            <p:cNvSpPr txBox="1"/>
            <p:nvPr/>
          </p:nvSpPr>
          <p:spPr>
            <a:xfrm>
              <a:off x="6349356" y="2137039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b="1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0.87</a:t>
              </a:r>
              <a:endParaRPr b="1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6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566" name="Google Shape;566;p36"/>
          <p:cNvSpPr txBox="1">
            <a:spLocks noGrp="1"/>
          </p:cNvSpPr>
          <p:nvPr>
            <p:ph type="title" idx="4294967295"/>
          </p:nvPr>
        </p:nvSpPr>
        <p:spPr>
          <a:xfrm>
            <a:off x="457200" y="-100"/>
            <a:ext cx="5486400" cy="91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Hour Bins</a:t>
            </a:r>
            <a:endParaRPr/>
          </a:p>
        </p:txBody>
      </p:sp>
      <p:sp>
        <p:nvSpPr>
          <p:cNvPr id="567" name="Google Shape;567;p36"/>
          <p:cNvSpPr/>
          <p:nvPr/>
        </p:nvSpPr>
        <p:spPr>
          <a:xfrm>
            <a:off x="1662920" y="2251735"/>
            <a:ext cx="353400" cy="36900"/>
          </a:xfrm>
          <a:prstGeom prst="roundRect">
            <a:avLst>
              <a:gd name="adj" fmla="val 50000"/>
            </a:avLst>
          </a:prstGeom>
          <a:solidFill>
            <a:srgbClr val="8585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36"/>
          <p:cNvSpPr/>
          <p:nvPr/>
        </p:nvSpPr>
        <p:spPr>
          <a:xfrm>
            <a:off x="2206990" y="1948510"/>
            <a:ext cx="594300" cy="594300"/>
          </a:xfrm>
          <a:prstGeom prst="ellipse">
            <a:avLst/>
          </a:prstGeom>
          <a:noFill/>
          <a:ln w="38100" cap="flat" cmpd="sng">
            <a:solidFill>
              <a:srgbClr val="8585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6"/>
          <p:cNvSpPr txBox="1"/>
          <p:nvPr/>
        </p:nvSpPr>
        <p:spPr>
          <a:xfrm>
            <a:off x="1848940" y="2652285"/>
            <a:ext cx="1310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rPr>
              <a:t>DAY AND MONTH-DAY</a:t>
            </a:r>
            <a:endParaRPr sz="1000" b="1">
              <a:solidFill>
                <a:srgbClr val="8585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0" name="Google Shape;570;p36"/>
          <p:cNvSpPr txBox="1"/>
          <p:nvPr/>
        </p:nvSpPr>
        <p:spPr>
          <a:xfrm>
            <a:off x="1848940" y="3109085"/>
            <a:ext cx="13104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rPr>
              <a:t>Add Day and Month-Day to identify patterns specific to special dates</a:t>
            </a:r>
            <a:endParaRPr sz="800">
              <a:solidFill>
                <a:srgbClr val="8585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1" name="Google Shape;571;p36"/>
          <p:cNvSpPr txBox="1"/>
          <p:nvPr/>
        </p:nvSpPr>
        <p:spPr>
          <a:xfrm>
            <a:off x="2285740" y="2137039"/>
            <a:ext cx="4368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rPr>
              <a:t>0.75</a:t>
            </a:r>
            <a:endParaRPr b="1">
              <a:solidFill>
                <a:srgbClr val="8585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72" name="Google Shape;572;p36"/>
          <p:cNvGrpSpPr/>
          <p:nvPr/>
        </p:nvGrpSpPr>
        <p:grpSpPr>
          <a:xfrm>
            <a:off x="3004357" y="1948510"/>
            <a:ext cx="1533579" cy="1897974"/>
            <a:chOff x="3004357" y="1948510"/>
            <a:chExt cx="1533579" cy="1897974"/>
          </a:xfrm>
        </p:grpSpPr>
        <p:sp>
          <p:nvSpPr>
            <p:cNvPr id="573" name="Google Shape;573;p36"/>
            <p:cNvSpPr/>
            <p:nvPr/>
          </p:nvSpPr>
          <p:spPr>
            <a:xfrm>
              <a:off x="3560827" y="194851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6"/>
            <p:cNvSpPr txBox="1"/>
            <p:nvPr/>
          </p:nvSpPr>
          <p:spPr>
            <a:xfrm>
              <a:off x="3178034" y="2652285"/>
              <a:ext cx="13599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latin typeface="Roboto"/>
                  <a:ea typeface="Roboto"/>
                  <a:cs typeface="Roboto"/>
                  <a:sym typeface="Roboto"/>
                </a:rPr>
                <a:t>PEAKS DETECTION</a:t>
              </a:r>
              <a:endParaRPr sz="10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75" name="Google Shape;575;p36"/>
            <p:cNvSpPr txBox="1"/>
            <p:nvPr/>
          </p:nvSpPr>
          <p:spPr>
            <a:xfrm>
              <a:off x="3178036" y="3109084"/>
              <a:ext cx="13599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Flag hours with utilization higher than a dynamic threshold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76" name="Google Shape;576;p36"/>
            <p:cNvSpPr/>
            <p:nvPr/>
          </p:nvSpPr>
          <p:spPr>
            <a:xfrm>
              <a:off x="3004357" y="2251735"/>
              <a:ext cx="353400" cy="36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7" name="Google Shape;577;p36"/>
          <p:cNvSpPr/>
          <p:nvPr/>
        </p:nvSpPr>
        <p:spPr>
          <a:xfrm>
            <a:off x="877947" y="1948510"/>
            <a:ext cx="594300" cy="594300"/>
          </a:xfrm>
          <a:prstGeom prst="ellipse">
            <a:avLst/>
          </a:prstGeom>
          <a:noFill/>
          <a:ln w="38100" cap="flat" cmpd="sng">
            <a:solidFill>
              <a:srgbClr val="0B7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6"/>
          <p:cNvSpPr txBox="1"/>
          <p:nvPr/>
        </p:nvSpPr>
        <p:spPr>
          <a:xfrm>
            <a:off x="956697" y="2137039"/>
            <a:ext cx="4368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rPr>
              <a:t>0.76</a:t>
            </a:r>
            <a:endParaRPr b="1">
              <a:solidFill>
                <a:srgbClr val="0B71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9" name="Google Shape;579;p36"/>
          <p:cNvSpPr txBox="1"/>
          <p:nvPr/>
        </p:nvSpPr>
        <p:spPr>
          <a:xfrm>
            <a:off x="519878" y="2652285"/>
            <a:ext cx="1310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rPr>
              <a:t>BASELINE</a:t>
            </a:r>
            <a:endParaRPr sz="1000" b="1">
              <a:solidFill>
                <a:srgbClr val="0B71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0" name="Google Shape;580;p36"/>
          <p:cNvSpPr txBox="1"/>
          <p:nvPr/>
        </p:nvSpPr>
        <p:spPr>
          <a:xfrm>
            <a:off x="519875" y="3109085"/>
            <a:ext cx="13104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rPr>
              <a:t>Without                  Casual, Registered, Holiday, Feeling Temperature</a:t>
            </a:r>
            <a:endParaRPr sz="800">
              <a:solidFill>
                <a:srgbClr val="0B71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81" name="Google Shape;581;p36"/>
          <p:cNvGrpSpPr/>
          <p:nvPr/>
        </p:nvGrpSpPr>
        <p:grpSpPr>
          <a:xfrm>
            <a:off x="3004357" y="1948510"/>
            <a:ext cx="1533579" cy="1897974"/>
            <a:chOff x="3004357" y="1948510"/>
            <a:chExt cx="1533579" cy="1897974"/>
          </a:xfrm>
        </p:grpSpPr>
        <p:sp>
          <p:nvSpPr>
            <p:cNvPr id="582" name="Google Shape;582;p36"/>
            <p:cNvSpPr/>
            <p:nvPr/>
          </p:nvSpPr>
          <p:spPr>
            <a:xfrm>
              <a:off x="3560827" y="194851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rgbClr val="0B71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6"/>
            <p:cNvSpPr txBox="1"/>
            <p:nvPr/>
          </p:nvSpPr>
          <p:spPr>
            <a:xfrm>
              <a:off x="3178034" y="2652285"/>
              <a:ext cx="13599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PEAKS DETECTION</a:t>
              </a:r>
              <a:endParaRPr sz="1000" b="1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4" name="Google Shape;584;p36"/>
            <p:cNvSpPr txBox="1"/>
            <p:nvPr/>
          </p:nvSpPr>
          <p:spPr>
            <a:xfrm>
              <a:off x="3178036" y="3109084"/>
              <a:ext cx="13599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Flag hours with utilization higher than a dynamic threshold</a:t>
              </a:r>
              <a:endParaRPr sz="8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5" name="Google Shape;585;p36"/>
            <p:cNvSpPr txBox="1"/>
            <p:nvPr/>
          </p:nvSpPr>
          <p:spPr>
            <a:xfrm>
              <a:off x="3639577" y="2137039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b="1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0.87</a:t>
              </a:r>
              <a:endParaRPr b="1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6" name="Google Shape;586;p36"/>
            <p:cNvSpPr/>
            <p:nvPr/>
          </p:nvSpPr>
          <p:spPr>
            <a:xfrm>
              <a:off x="3004357" y="2251735"/>
              <a:ext cx="353400" cy="36900"/>
            </a:xfrm>
            <a:prstGeom prst="roundRect">
              <a:avLst>
                <a:gd name="adj" fmla="val 50000"/>
              </a:avLst>
            </a:prstGeom>
            <a:solidFill>
              <a:srgbClr val="0B71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36"/>
          <p:cNvGrpSpPr/>
          <p:nvPr/>
        </p:nvGrpSpPr>
        <p:grpSpPr>
          <a:xfrm>
            <a:off x="4358720" y="1948510"/>
            <a:ext cx="1509333" cy="1897975"/>
            <a:chOff x="4358720" y="1948510"/>
            <a:chExt cx="1509333" cy="1897975"/>
          </a:xfrm>
        </p:grpSpPr>
        <p:sp>
          <p:nvSpPr>
            <p:cNvPr id="588" name="Google Shape;588;p36"/>
            <p:cNvSpPr/>
            <p:nvPr/>
          </p:nvSpPr>
          <p:spPr>
            <a:xfrm>
              <a:off x="4915703" y="194851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6"/>
            <p:cNvSpPr txBox="1"/>
            <p:nvPr/>
          </p:nvSpPr>
          <p:spPr>
            <a:xfrm>
              <a:off x="4557650" y="2652285"/>
              <a:ext cx="13104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latin typeface="Roboto"/>
                  <a:ea typeface="Roboto"/>
                  <a:cs typeface="Roboto"/>
                  <a:sym typeface="Roboto"/>
                </a:rPr>
                <a:t>EXCEPTIONAL WEATHER</a:t>
              </a:r>
              <a:endParaRPr sz="10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90" name="Google Shape;590;p36"/>
            <p:cNvSpPr txBox="1"/>
            <p:nvPr/>
          </p:nvSpPr>
          <p:spPr>
            <a:xfrm>
              <a:off x="4557653" y="3109085"/>
              <a:ext cx="13104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Use the difference with the Season or Month averages for Humidity and Temperature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4358720" y="2251735"/>
              <a:ext cx="353400" cy="36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36"/>
          <p:cNvGrpSpPr/>
          <p:nvPr/>
        </p:nvGrpSpPr>
        <p:grpSpPr>
          <a:xfrm>
            <a:off x="4358720" y="1948510"/>
            <a:ext cx="1509333" cy="1897975"/>
            <a:chOff x="4358720" y="1948510"/>
            <a:chExt cx="1509333" cy="1897975"/>
          </a:xfrm>
        </p:grpSpPr>
        <p:grpSp>
          <p:nvGrpSpPr>
            <p:cNvPr id="593" name="Google Shape;593;p36"/>
            <p:cNvGrpSpPr/>
            <p:nvPr/>
          </p:nvGrpSpPr>
          <p:grpSpPr>
            <a:xfrm>
              <a:off x="4358720" y="1948510"/>
              <a:ext cx="1509333" cy="1897975"/>
              <a:chOff x="4358720" y="1948510"/>
              <a:chExt cx="1509333" cy="1897975"/>
            </a:xfrm>
          </p:grpSpPr>
          <p:sp>
            <p:nvSpPr>
              <p:cNvPr id="594" name="Google Shape;594;p36"/>
              <p:cNvSpPr/>
              <p:nvPr/>
            </p:nvSpPr>
            <p:spPr>
              <a:xfrm>
                <a:off x="4915703" y="1948510"/>
                <a:ext cx="594300" cy="594300"/>
              </a:xfrm>
              <a:prstGeom prst="ellipse">
                <a:avLst/>
              </a:prstGeom>
              <a:noFill/>
              <a:ln w="38100" cap="flat" cmpd="sng">
                <a:solidFill>
                  <a:srgbClr val="85858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72A1E"/>
                  </a:solidFill>
                </a:endParaRPr>
              </a:p>
            </p:txBody>
          </p:sp>
          <p:sp>
            <p:nvSpPr>
              <p:cNvPr id="595" name="Google Shape;595;p36"/>
              <p:cNvSpPr txBox="1"/>
              <p:nvPr/>
            </p:nvSpPr>
            <p:spPr>
              <a:xfrm>
                <a:off x="4557650" y="2652285"/>
                <a:ext cx="13104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rgbClr val="858585"/>
                    </a:solidFill>
                    <a:latin typeface="Roboto"/>
                    <a:ea typeface="Roboto"/>
                    <a:cs typeface="Roboto"/>
                    <a:sym typeface="Roboto"/>
                  </a:rPr>
                  <a:t>EXCEPTIONAL WEATHER</a:t>
                </a:r>
                <a:endParaRPr sz="1000" b="1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96" name="Google Shape;596;p36"/>
              <p:cNvSpPr txBox="1"/>
              <p:nvPr/>
            </p:nvSpPr>
            <p:spPr>
              <a:xfrm>
                <a:off x="4557653" y="3109085"/>
                <a:ext cx="1310400" cy="7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800">
                    <a:solidFill>
                      <a:srgbClr val="858585"/>
                    </a:solidFill>
                    <a:latin typeface="Roboto"/>
                    <a:ea typeface="Roboto"/>
                    <a:cs typeface="Roboto"/>
                    <a:sym typeface="Roboto"/>
                  </a:rPr>
                  <a:t>Use the difference with the Season or Month averages for Humidity and Temperature</a:t>
                </a:r>
                <a:endParaRPr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97" name="Google Shape;597;p36"/>
              <p:cNvSpPr/>
              <p:nvPr/>
            </p:nvSpPr>
            <p:spPr>
              <a:xfrm>
                <a:off x="4358720" y="2251735"/>
                <a:ext cx="353400" cy="36900"/>
              </a:xfrm>
              <a:prstGeom prst="roundRect">
                <a:avLst>
                  <a:gd name="adj" fmla="val 50000"/>
                </a:avLst>
              </a:pr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8" name="Google Shape;598;p36"/>
            <p:cNvSpPr txBox="1"/>
            <p:nvPr/>
          </p:nvSpPr>
          <p:spPr>
            <a:xfrm>
              <a:off x="4994453" y="2137039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b="1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0.87</a:t>
              </a:r>
              <a:endParaRPr b="1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99" name="Google Shape;599;p36"/>
          <p:cNvGrpSpPr/>
          <p:nvPr/>
        </p:nvGrpSpPr>
        <p:grpSpPr>
          <a:xfrm>
            <a:off x="5713595" y="1948510"/>
            <a:ext cx="1534111" cy="1897975"/>
            <a:chOff x="5713595" y="1948510"/>
            <a:chExt cx="1534111" cy="1897975"/>
          </a:xfrm>
        </p:grpSpPr>
        <p:sp>
          <p:nvSpPr>
            <p:cNvPr id="600" name="Google Shape;600;p36"/>
            <p:cNvSpPr/>
            <p:nvPr/>
          </p:nvSpPr>
          <p:spPr>
            <a:xfrm>
              <a:off x="6270606" y="194851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6"/>
            <p:cNvSpPr txBox="1"/>
            <p:nvPr/>
          </p:nvSpPr>
          <p:spPr>
            <a:xfrm>
              <a:off x="5887800" y="2652285"/>
              <a:ext cx="13599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latin typeface="Roboto"/>
                  <a:ea typeface="Roboto"/>
                  <a:cs typeface="Roboto"/>
                  <a:sym typeface="Roboto"/>
                </a:rPr>
                <a:t>POLYNOMIALS</a:t>
              </a:r>
              <a:endParaRPr sz="10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02" name="Google Shape;602;p36"/>
            <p:cNvSpPr txBox="1"/>
            <p:nvPr/>
          </p:nvSpPr>
          <p:spPr>
            <a:xfrm>
              <a:off x="5887806" y="3109085"/>
              <a:ext cx="13599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Use polynomials of numerical features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03" name="Google Shape;603;p36"/>
            <p:cNvSpPr/>
            <p:nvPr/>
          </p:nvSpPr>
          <p:spPr>
            <a:xfrm>
              <a:off x="5713595" y="2251735"/>
              <a:ext cx="353400" cy="36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4" name="Google Shape;604;p36"/>
          <p:cNvSpPr txBox="1"/>
          <p:nvPr/>
        </p:nvSpPr>
        <p:spPr>
          <a:xfrm>
            <a:off x="281565" y="2137061"/>
            <a:ext cx="4368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" b="1" baseline="300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 baseline="30000">
              <a:solidFill>
                <a:srgbClr val="0B71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05" name="Google Shape;605;p36"/>
          <p:cNvGrpSpPr/>
          <p:nvPr/>
        </p:nvGrpSpPr>
        <p:grpSpPr>
          <a:xfrm>
            <a:off x="5713595" y="1948510"/>
            <a:ext cx="1534111" cy="1897975"/>
            <a:chOff x="5713595" y="1948510"/>
            <a:chExt cx="1534111" cy="1897975"/>
          </a:xfrm>
        </p:grpSpPr>
        <p:grpSp>
          <p:nvGrpSpPr>
            <p:cNvPr id="606" name="Google Shape;606;p36"/>
            <p:cNvGrpSpPr/>
            <p:nvPr/>
          </p:nvGrpSpPr>
          <p:grpSpPr>
            <a:xfrm>
              <a:off x="5713595" y="1948510"/>
              <a:ext cx="1534111" cy="1897975"/>
              <a:chOff x="5713595" y="1948510"/>
              <a:chExt cx="1534111" cy="1897975"/>
            </a:xfrm>
          </p:grpSpPr>
          <p:sp>
            <p:nvSpPr>
              <p:cNvPr id="607" name="Google Shape;607;p36"/>
              <p:cNvSpPr/>
              <p:nvPr/>
            </p:nvSpPr>
            <p:spPr>
              <a:xfrm>
                <a:off x="6270606" y="1948510"/>
                <a:ext cx="594300" cy="594300"/>
              </a:xfrm>
              <a:prstGeom prst="ellipse">
                <a:avLst/>
              </a:prstGeom>
              <a:noFill/>
              <a:ln w="38100" cap="flat" cmpd="sng">
                <a:solidFill>
                  <a:srgbClr val="85858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36"/>
              <p:cNvSpPr txBox="1"/>
              <p:nvPr/>
            </p:nvSpPr>
            <p:spPr>
              <a:xfrm>
                <a:off x="5887800" y="2652285"/>
                <a:ext cx="13599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rgbClr val="858585"/>
                    </a:solidFill>
                    <a:latin typeface="Roboto"/>
                    <a:ea typeface="Roboto"/>
                    <a:cs typeface="Roboto"/>
                    <a:sym typeface="Roboto"/>
                  </a:rPr>
                  <a:t>POLYNOMIALS</a:t>
                </a:r>
                <a:endParaRPr sz="1000" b="1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09" name="Google Shape;609;p36"/>
              <p:cNvSpPr txBox="1"/>
              <p:nvPr/>
            </p:nvSpPr>
            <p:spPr>
              <a:xfrm>
                <a:off x="5887806" y="3109085"/>
                <a:ext cx="1359900" cy="7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800">
                    <a:solidFill>
                      <a:srgbClr val="858585"/>
                    </a:solidFill>
                    <a:latin typeface="Roboto"/>
                    <a:ea typeface="Roboto"/>
                    <a:cs typeface="Roboto"/>
                    <a:sym typeface="Roboto"/>
                  </a:rPr>
                  <a:t>Use polynomials of numerical features</a:t>
                </a:r>
                <a:endParaRPr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10" name="Google Shape;610;p36"/>
              <p:cNvSpPr/>
              <p:nvPr/>
            </p:nvSpPr>
            <p:spPr>
              <a:xfrm>
                <a:off x="5713595" y="2251735"/>
                <a:ext cx="353400" cy="36900"/>
              </a:xfrm>
              <a:prstGeom prst="roundRect">
                <a:avLst>
                  <a:gd name="adj" fmla="val 50000"/>
                </a:avLst>
              </a:pr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1" name="Google Shape;611;p36"/>
            <p:cNvSpPr txBox="1"/>
            <p:nvPr/>
          </p:nvSpPr>
          <p:spPr>
            <a:xfrm>
              <a:off x="6349356" y="2137039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b="1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0.87</a:t>
              </a:r>
              <a:endParaRPr b="1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12" name="Google Shape;612;p36"/>
          <p:cNvGrpSpPr/>
          <p:nvPr/>
        </p:nvGrpSpPr>
        <p:grpSpPr>
          <a:xfrm>
            <a:off x="7079257" y="1948510"/>
            <a:ext cx="1544861" cy="1897975"/>
            <a:chOff x="7079257" y="1948510"/>
            <a:chExt cx="1544861" cy="1897975"/>
          </a:xfrm>
        </p:grpSpPr>
        <p:sp>
          <p:nvSpPr>
            <p:cNvPr id="613" name="Google Shape;613;p36"/>
            <p:cNvSpPr/>
            <p:nvPr/>
          </p:nvSpPr>
          <p:spPr>
            <a:xfrm>
              <a:off x="7647018" y="194851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6"/>
            <p:cNvSpPr txBox="1"/>
            <p:nvPr/>
          </p:nvSpPr>
          <p:spPr>
            <a:xfrm>
              <a:off x="7264213" y="2652285"/>
              <a:ext cx="13599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latin typeface="Roboto"/>
                  <a:ea typeface="Roboto"/>
                  <a:cs typeface="Roboto"/>
                  <a:sym typeface="Roboto"/>
                </a:rPr>
                <a:t>HOUR BINS</a:t>
              </a:r>
              <a:endParaRPr sz="10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5" name="Google Shape;615;p36"/>
            <p:cNvSpPr txBox="1"/>
            <p:nvPr/>
          </p:nvSpPr>
          <p:spPr>
            <a:xfrm>
              <a:off x="7264218" y="3109085"/>
              <a:ext cx="13599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Reduce the number of hour variables by binning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7079257" y="2251735"/>
              <a:ext cx="353400" cy="369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36"/>
          <p:cNvGrpSpPr/>
          <p:nvPr/>
        </p:nvGrpSpPr>
        <p:grpSpPr>
          <a:xfrm>
            <a:off x="7079257" y="1948510"/>
            <a:ext cx="1544861" cy="1897975"/>
            <a:chOff x="7079257" y="1948510"/>
            <a:chExt cx="1544861" cy="1897975"/>
          </a:xfrm>
        </p:grpSpPr>
        <p:grpSp>
          <p:nvGrpSpPr>
            <p:cNvPr id="618" name="Google Shape;618;p36"/>
            <p:cNvGrpSpPr/>
            <p:nvPr/>
          </p:nvGrpSpPr>
          <p:grpSpPr>
            <a:xfrm>
              <a:off x="7079257" y="1948510"/>
              <a:ext cx="1544861" cy="1897975"/>
              <a:chOff x="7079257" y="1948510"/>
              <a:chExt cx="1544861" cy="1897975"/>
            </a:xfrm>
          </p:grpSpPr>
          <p:sp>
            <p:nvSpPr>
              <p:cNvPr id="619" name="Google Shape;619;p36"/>
              <p:cNvSpPr/>
              <p:nvPr/>
            </p:nvSpPr>
            <p:spPr>
              <a:xfrm>
                <a:off x="7647018" y="1948510"/>
                <a:ext cx="594300" cy="594300"/>
              </a:xfrm>
              <a:prstGeom prst="ellipse">
                <a:avLst/>
              </a:prstGeom>
              <a:noFill/>
              <a:ln w="38100" cap="flat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6"/>
              <p:cNvSpPr txBox="1"/>
              <p:nvPr/>
            </p:nvSpPr>
            <p:spPr>
              <a:xfrm>
                <a:off x="7264213" y="2652285"/>
                <a:ext cx="13599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rgbClr val="FF9900"/>
                    </a:solidFill>
                    <a:latin typeface="Roboto"/>
                    <a:ea typeface="Roboto"/>
                    <a:cs typeface="Roboto"/>
                    <a:sym typeface="Roboto"/>
                  </a:rPr>
                  <a:t>HOUR BINS</a:t>
                </a:r>
                <a:endParaRPr sz="1000" b="1">
                  <a:solidFill>
                    <a:srgbClr val="FF99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21" name="Google Shape;621;p36"/>
              <p:cNvSpPr txBox="1"/>
              <p:nvPr/>
            </p:nvSpPr>
            <p:spPr>
              <a:xfrm>
                <a:off x="7264218" y="3109085"/>
                <a:ext cx="1359900" cy="7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800">
                    <a:solidFill>
                      <a:srgbClr val="FF9900"/>
                    </a:solidFill>
                    <a:latin typeface="Roboto"/>
                    <a:ea typeface="Roboto"/>
                    <a:cs typeface="Roboto"/>
                    <a:sym typeface="Roboto"/>
                  </a:rPr>
                  <a:t>Reduce the number of hour variables by binning</a:t>
                </a:r>
                <a:endParaRPr sz="800">
                  <a:solidFill>
                    <a:srgbClr val="FF99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22" name="Google Shape;622;p36"/>
              <p:cNvSpPr/>
              <p:nvPr/>
            </p:nvSpPr>
            <p:spPr>
              <a:xfrm>
                <a:off x="7079257" y="2251735"/>
                <a:ext cx="353400" cy="36900"/>
              </a:xfrm>
              <a:prstGeom prst="roundRect">
                <a:avLst>
                  <a:gd name="adj" fmla="val 50000"/>
                </a:avLst>
              </a:pr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3" name="Google Shape;623;p36"/>
            <p:cNvSpPr txBox="1"/>
            <p:nvPr/>
          </p:nvSpPr>
          <p:spPr>
            <a:xfrm>
              <a:off x="7725768" y="2137039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b="1">
                  <a:solidFill>
                    <a:srgbClr val="FF9900"/>
                  </a:solidFill>
                  <a:latin typeface="Roboto"/>
                  <a:ea typeface="Roboto"/>
                  <a:cs typeface="Roboto"/>
                  <a:sym typeface="Roboto"/>
                </a:rPr>
                <a:t>0.83</a:t>
              </a:r>
              <a:endParaRPr b="1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24" name="Google Shape;624;p36"/>
          <p:cNvGrpSpPr/>
          <p:nvPr/>
        </p:nvGrpSpPr>
        <p:grpSpPr>
          <a:xfrm>
            <a:off x="43260" y="1641750"/>
            <a:ext cx="8174046" cy="321000"/>
            <a:chOff x="43260" y="1641750"/>
            <a:chExt cx="8174046" cy="321000"/>
          </a:xfrm>
        </p:grpSpPr>
        <p:sp>
          <p:nvSpPr>
            <p:cNvPr id="625" name="Google Shape;625;p36"/>
            <p:cNvSpPr txBox="1"/>
            <p:nvPr/>
          </p:nvSpPr>
          <p:spPr>
            <a:xfrm>
              <a:off x="43260" y="1641750"/>
              <a:ext cx="9135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b="1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Feat.</a:t>
              </a:r>
              <a:endParaRPr b="1" baseline="300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26" name="Google Shape;626;p36"/>
            <p:cNvSpPr txBox="1"/>
            <p:nvPr/>
          </p:nvSpPr>
          <p:spPr>
            <a:xfrm>
              <a:off x="718335" y="1641750"/>
              <a:ext cx="9135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b="1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57</a:t>
              </a:r>
              <a:endParaRPr b="1" baseline="300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27" name="Google Shape;627;p36"/>
            <p:cNvSpPr txBox="1"/>
            <p:nvPr/>
          </p:nvSpPr>
          <p:spPr>
            <a:xfrm>
              <a:off x="3593534" y="1641750"/>
              <a:ext cx="5367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b="1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58</a:t>
              </a:r>
              <a:endParaRPr b="1" baseline="300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28" name="Google Shape;628;p36"/>
            <p:cNvSpPr txBox="1"/>
            <p:nvPr/>
          </p:nvSpPr>
          <p:spPr>
            <a:xfrm>
              <a:off x="7680607" y="1641750"/>
              <a:ext cx="5367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b="1">
                  <a:solidFill>
                    <a:srgbClr val="FF9900"/>
                  </a:solidFill>
                  <a:latin typeface="Roboto"/>
                  <a:ea typeface="Roboto"/>
                  <a:cs typeface="Roboto"/>
                  <a:sym typeface="Roboto"/>
                </a:rPr>
                <a:t>40</a:t>
              </a:r>
              <a:endParaRPr b="1" baseline="300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7"/>
          <p:cNvSpPr txBox="1">
            <a:spLocks noGrp="1"/>
          </p:cNvSpPr>
          <p:nvPr>
            <p:ph type="ctrTitle"/>
          </p:nvPr>
        </p:nvSpPr>
        <p:spPr>
          <a:xfrm>
            <a:off x="457200" y="1430950"/>
            <a:ext cx="86331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Model Selection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38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639" name="Google Shape;639;p38"/>
          <p:cNvSpPr txBox="1">
            <a:spLocks noGrp="1"/>
          </p:cNvSpPr>
          <p:nvPr>
            <p:ph type="title" idx="4294967295"/>
          </p:nvPr>
        </p:nvSpPr>
        <p:spPr>
          <a:xfrm>
            <a:off x="457200" y="-100"/>
            <a:ext cx="5486400" cy="91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RFE</a:t>
            </a:r>
            <a:endParaRPr/>
          </a:p>
        </p:txBody>
      </p:sp>
      <p:grpSp>
        <p:nvGrpSpPr>
          <p:cNvPr id="640" name="Google Shape;640;p38"/>
          <p:cNvGrpSpPr/>
          <p:nvPr/>
        </p:nvGrpSpPr>
        <p:grpSpPr>
          <a:xfrm>
            <a:off x="779363" y="734350"/>
            <a:ext cx="2486829" cy="3711155"/>
            <a:chOff x="1118224" y="283725"/>
            <a:chExt cx="2090826" cy="4076400"/>
          </a:xfrm>
        </p:grpSpPr>
        <p:sp>
          <p:nvSpPr>
            <p:cNvPr id="641" name="Google Shape;641;p38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8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1D7E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8"/>
            <p:cNvSpPr/>
            <p:nvPr/>
          </p:nvSpPr>
          <p:spPr>
            <a:xfrm>
              <a:off x="1233923" y="1225061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D7E7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BASELINE</a:t>
              </a:r>
              <a:endParaRPr sz="12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644" name="Google Shape;644;p38"/>
            <p:cNvSpPr/>
            <p:nvPr/>
          </p:nvSpPr>
          <p:spPr>
            <a:xfrm>
              <a:off x="1233923" y="1846625"/>
              <a:ext cx="18150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57 Features</a:t>
              </a:r>
              <a:endParaRPr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45" name="Google Shape;645;p38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R</a:t>
              </a:r>
              <a:r>
                <a:rPr lang="en" sz="4000" baseline="300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r>
                <a:rPr lang="en" sz="4000" b="1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	0.76</a:t>
              </a:r>
              <a:endParaRPr sz="4000">
                <a:solidFill>
                  <a:srgbClr val="1D7E74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646" name="Google Shape;646;p38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name="adj1" fmla="val 34239"/>
                <a:gd name="adj2" fmla="val 57035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7" name="Google Shape;647;p38"/>
          <p:cNvGrpSpPr/>
          <p:nvPr/>
        </p:nvGrpSpPr>
        <p:grpSpPr>
          <a:xfrm>
            <a:off x="3328581" y="734350"/>
            <a:ext cx="2486829" cy="3711155"/>
            <a:chOff x="1118224" y="283725"/>
            <a:chExt cx="2090826" cy="4076400"/>
          </a:xfrm>
        </p:grpSpPr>
        <p:sp>
          <p:nvSpPr>
            <p:cNvPr id="648" name="Google Shape;648;p38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8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1D7E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8"/>
            <p:cNvSpPr/>
            <p:nvPr/>
          </p:nvSpPr>
          <p:spPr>
            <a:xfrm>
              <a:off x="1233923" y="1225061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D7E7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PEAKS DETECTION</a:t>
              </a:r>
              <a:endParaRPr sz="12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651" name="Google Shape;651;p38"/>
            <p:cNvSpPr/>
            <p:nvPr/>
          </p:nvSpPr>
          <p:spPr>
            <a:xfrm>
              <a:off x="1233923" y="1846625"/>
              <a:ext cx="18150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58 Features</a:t>
              </a:r>
              <a:endParaRPr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RFE</a:t>
              </a:r>
              <a:endParaRPr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52" name="Google Shape;652;p38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40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R</a:t>
              </a:r>
              <a:r>
                <a:rPr lang="en" sz="4000" baseline="300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r>
                <a:rPr lang="en" sz="4000" b="1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	0.87</a:t>
              </a:r>
              <a:endParaRPr sz="4000">
                <a:solidFill>
                  <a:srgbClr val="1D7E74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0" b="1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53" name="Google Shape;653;p38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name="adj1" fmla="val 34239"/>
                <a:gd name="adj2" fmla="val 57035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" name="Google Shape;654;p38"/>
          <p:cNvGrpSpPr/>
          <p:nvPr/>
        </p:nvGrpSpPr>
        <p:grpSpPr>
          <a:xfrm>
            <a:off x="5877800" y="734350"/>
            <a:ext cx="2486829" cy="3711155"/>
            <a:chOff x="1118224" y="283725"/>
            <a:chExt cx="2090826" cy="4076400"/>
          </a:xfrm>
        </p:grpSpPr>
        <p:sp>
          <p:nvSpPr>
            <p:cNvPr id="655" name="Google Shape;655;p38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8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8"/>
            <p:cNvSpPr/>
            <p:nvPr/>
          </p:nvSpPr>
          <p:spPr>
            <a:xfrm>
              <a:off x="1233923" y="1225061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9900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HOUR BINS</a:t>
              </a:r>
              <a:endParaRPr sz="1200">
                <a:solidFill>
                  <a:srgbClr val="FF9900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658" name="Google Shape;658;p38"/>
            <p:cNvSpPr/>
            <p:nvPr/>
          </p:nvSpPr>
          <p:spPr>
            <a:xfrm>
              <a:off x="1233923" y="1846625"/>
              <a:ext cx="18150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FF9900"/>
                  </a:solidFill>
                  <a:latin typeface="Roboto"/>
                  <a:ea typeface="Roboto"/>
                  <a:cs typeface="Roboto"/>
                  <a:sym typeface="Roboto"/>
                </a:rPr>
                <a:t>40 Features</a:t>
              </a:r>
              <a:endParaRPr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FF9900"/>
                  </a:solidFill>
                  <a:latin typeface="Roboto"/>
                  <a:ea typeface="Roboto"/>
                  <a:cs typeface="Roboto"/>
                  <a:sym typeface="Roboto"/>
                </a:rPr>
                <a:t>RFE</a:t>
              </a:r>
              <a:endParaRPr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59" name="Google Shape;659;p38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4000">
                  <a:solidFill>
                    <a:srgbClr val="FF9900"/>
                  </a:solidFill>
                  <a:latin typeface="Roboto"/>
                  <a:ea typeface="Roboto"/>
                  <a:cs typeface="Roboto"/>
                  <a:sym typeface="Roboto"/>
                </a:rPr>
                <a:t>R</a:t>
              </a:r>
              <a:r>
                <a:rPr lang="en" sz="4000" baseline="30000">
                  <a:solidFill>
                    <a:srgbClr val="FF9900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r>
                <a:rPr lang="en" sz="4000" b="1">
                  <a:solidFill>
                    <a:srgbClr val="FF9900"/>
                  </a:solidFill>
                  <a:latin typeface="Roboto"/>
                  <a:ea typeface="Roboto"/>
                  <a:cs typeface="Roboto"/>
                  <a:sym typeface="Roboto"/>
                </a:rPr>
                <a:t>	0.83</a:t>
              </a:r>
              <a:endParaRPr sz="4000">
                <a:solidFill>
                  <a:srgbClr val="FF99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0" b="1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60" name="Google Shape;660;p38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name="adj1" fmla="val 34239"/>
                <a:gd name="adj2" fmla="val 57035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" name="Google Shape;661;p38"/>
          <p:cNvSpPr/>
          <p:nvPr/>
        </p:nvSpPr>
        <p:spPr>
          <a:xfrm>
            <a:off x="1664275" y="3044532"/>
            <a:ext cx="675300" cy="640800"/>
          </a:xfrm>
          <a:prstGeom prst="rect">
            <a:avLst/>
          </a:prstGeom>
          <a:solidFill>
            <a:srgbClr val="1B78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8"/>
          <p:cNvSpPr/>
          <p:nvPr/>
        </p:nvSpPr>
        <p:spPr>
          <a:xfrm>
            <a:off x="3466194" y="3404139"/>
            <a:ext cx="2158800" cy="7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54 Features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3" name="Google Shape;663;p38"/>
          <p:cNvSpPr/>
          <p:nvPr/>
        </p:nvSpPr>
        <p:spPr>
          <a:xfrm>
            <a:off x="3466207" y="3206056"/>
            <a:ext cx="21588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" sz="4000" baseline="30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4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0.86</a:t>
            </a:r>
            <a:endParaRPr sz="4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4" name="Google Shape;664;p38"/>
          <p:cNvSpPr/>
          <p:nvPr/>
        </p:nvSpPr>
        <p:spPr>
          <a:xfrm>
            <a:off x="6041820" y="3206056"/>
            <a:ext cx="21588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" sz="4000" baseline="30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4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0.82</a:t>
            </a:r>
            <a:endParaRPr sz="40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5" name="Google Shape;665;p38"/>
          <p:cNvSpPr/>
          <p:nvPr/>
        </p:nvSpPr>
        <p:spPr>
          <a:xfrm>
            <a:off x="6041806" y="3404139"/>
            <a:ext cx="2158800" cy="7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36 Features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6" name="Google Shape;666;p38"/>
          <p:cNvSpPr/>
          <p:nvPr/>
        </p:nvSpPr>
        <p:spPr>
          <a:xfrm>
            <a:off x="458100" y="4452900"/>
            <a:ext cx="8175000" cy="6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rPr>
              <a:t>4 Features Eliminated:</a:t>
            </a:r>
            <a:endParaRPr>
              <a:solidFill>
                <a:srgbClr val="1D7E7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rPr>
              <a:t>Humidity | Actual Temperature | Wind Speed | Working Day</a:t>
            </a:r>
            <a:endParaRPr sz="800">
              <a:solidFill>
                <a:srgbClr val="1D7E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9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672" name="Google Shape;672;p39"/>
          <p:cNvSpPr txBox="1">
            <a:spLocks noGrp="1"/>
          </p:cNvSpPr>
          <p:nvPr>
            <p:ph type="title" idx="4294967295"/>
          </p:nvPr>
        </p:nvSpPr>
        <p:spPr>
          <a:xfrm>
            <a:off x="457200" y="-100"/>
            <a:ext cx="5486400" cy="91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Manual Feat. Selection</a:t>
            </a:r>
            <a:endParaRPr/>
          </a:p>
        </p:txBody>
      </p:sp>
      <p:graphicFrame>
        <p:nvGraphicFramePr>
          <p:cNvPr id="673" name="Google Shape;673;p39"/>
          <p:cNvGraphicFramePr/>
          <p:nvPr/>
        </p:nvGraphicFramePr>
        <p:xfrm>
          <a:off x="1485025" y="1532625"/>
          <a:ext cx="6173950" cy="2667000"/>
        </p:xfrm>
        <a:graphic>
          <a:graphicData uri="http://schemas.openxmlformats.org/drawingml/2006/table">
            <a:tbl>
              <a:tblPr>
                <a:noFill/>
                <a:tableStyleId>{C991EA0C-A314-47B3-A977-95501A2A18B1}</a:tableStyleId>
              </a:tblPr>
              <a:tblGrid>
                <a:gridCol w="308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6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</a:rPr>
                        <a:t>Features Kept</a:t>
                      </a:r>
                      <a:endParaRPr sz="12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CA38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</a:rPr>
                        <a:t>Features Removed</a:t>
                      </a:r>
                      <a:endParaRPr sz="12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A72A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Year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Actual Temperature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Month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Humidity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Days of the Week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Windspeed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Hours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Weather Condition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Peak Detection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Working Day Flag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Seasons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74" name="Google Shape;674;p39"/>
          <p:cNvSpPr txBox="1">
            <a:spLocks noGrp="1"/>
          </p:cNvSpPr>
          <p:nvPr>
            <p:ph type="body" idx="4294967295"/>
          </p:nvPr>
        </p:nvSpPr>
        <p:spPr>
          <a:xfrm>
            <a:off x="1485025" y="4310500"/>
            <a:ext cx="6173950" cy="363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rgbClr val="2CA388"/>
                </a:solidFill>
              </a:rPr>
              <a:t>Features: 46	R</a:t>
            </a:r>
            <a:r>
              <a:rPr lang="en" sz="1800" b="1" i="1" baseline="30000" dirty="0">
                <a:solidFill>
                  <a:srgbClr val="2CA388"/>
                </a:solidFill>
              </a:rPr>
              <a:t>2</a:t>
            </a:r>
            <a:r>
              <a:rPr lang="en" sz="1800" b="1" i="1" dirty="0">
                <a:solidFill>
                  <a:srgbClr val="2CA388"/>
                </a:solidFill>
              </a:rPr>
              <a:t>: 0.85</a:t>
            </a:r>
            <a:endParaRPr sz="1800" b="1" i="1" dirty="0">
              <a:solidFill>
                <a:srgbClr val="2CA38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0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28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680" name="Google Shape;68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7075" y="156650"/>
            <a:ext cx="4770751" cy="15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40"/>
          <p:cNvSpPr txBox="1">
            <a:spLocks noGrp="1"/>
          </p:cNvSpPr>
          <p:nvPr>
            <p:ph type="body" idx="4294967295"/>
          </p:nvPr>
        </p:nvSpPr>
        <p:spPr>
          <a:xfrm>
            <a:off x="259225" y="156700"/>
            <a:ext cx="3672000" cy="156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i="1">
                <a:solidFill>
                  <a:srgbClr val="FFFFFF"/>
                </a:solidFill>
              </a:rPr>
              <a:t>BASELINE</a:t>
            </a:r>
            <a:endParaRPr sz="1800" b="1" i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i="1">
                <a:solidFill>
                  <a:srgbClr val="FFFFFF"/>
                </a:solidFill>
              </a:rPr>
              <a:t>Features: 57	R</a:t>
            </a:r>
            <a:r>
              <a:rPr lang="en" sz="1800" b="1" i="1" baseline="30000">
                <a:solidFill>
                  <a:srgbClr val="FFFFFF"/>
                </a:solidFill>
              </a:rPr>
              <a:t>2</a:t>
            </a:r>
            <a:r>
              <a:rPr lang="en" sz="1800" b="1" i="1">
                <a:solidFill>
                  <a:srgbClr val="FFFFFF"/>
                </a:solidFill>
              </a:rPr>
              <a:t>: 0.76</a:t>
            </a:r>
            <a:endParaRPr sz="1800" b="1" i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i="1">
                <a:solidFill>
                  <a:srgbClr val="FFFFFF"/>
                </a:solidFill>
              </a:rPr>
              <a:t>Risk of shortage during peaks</a:t>
            </a:r>
            <a:endParaRPr sz="1800" b="1" i="1">
              <a:solidFill>
                <a:srgbClr val="FFFFFF"/>
              </a:solidFill>
            </a:endParaRPr>
          </a:p>
        </p:txBody>
      </p:sp>
      <p:pic>
        <p:nvPicPr>
          <p:cNvPr id="682" name="Google Shape;68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7107" y="1779625"/>
            <a:ext cx="4770692" cy="15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40"/>
          <p:cNvSpPr txBox="1">
            <a:spLocks noGrp="1"/>
          </p:cNvSpPr>
          <p:nvPr>
            <p:ph type="body" idx="4294967295"/>
          </p:nvPr>
        </p:nvSpPr>
        <p:spPr>
          <a:xfrm>
            <a:off x="259225" y="1779575"/>
            <a:ext cx="3672000" cy="156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i="1">
                <a:solidFill>
                  <a:srgbClr val="FFFFFF"/>
                </a:solidFill>
              </a:rPr>
              <a:t>PEAKS DETECTION</a:t>
            </a:r>
            <a:endParaRPr sz="1800" b="1" i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i="1">
                <a:solidFill>
                  <a:srgbClr val="FFFFFF"/>
                </a:solidFill>
              </a:rPr>
              <a:t>Features: 54	R</a:t>
            </a:r>
            <a:r>
              <a:rPr lang="en" sz="1800" b="1" i="1" baseline="30000">
                <a:solidFill>
                  <a:srgbClr val="FFFFFF"/>
                </a:solidFill>
              </a:rPr>
              <a:t>2</a:t>
            </a:r>
            <a:r>
              <a:rPr lang="en" sz="1800" b="1" i="1">
                <a:solidFill>
                  <a:srgbClr val="FFFFFF"/>
                </a:solidFill>
              </a:rPr>
              <a:t>: 0.86</a:t>
            </a:r>
            <a:endParaRPr sz="1800" b="1" i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i="1">
                <a:solidFill>
                  <a:srgbClr val="FFFFFF"/>
                </a:solidFill>
              </a:rPr>
              <a:t>Better peaks anticipation</a:t>
            </a:r>
            <a:endParaRPr sz="1800" b="1" i="1">
              <a:solidFill>
                <a:srgbClr val="FFFFFF"/>
              </a:solidFill>
            </a:endParaRPr>
          </a:p>
        </p:txBody>
      </p:sp>
      <p:pic>
        <p:nvPicPr>
          <p:cNvPr id="684" name="Google Shape;68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7106" y="3402600"/>
            <a:ext cx="4770719" cy="15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40"/>
          <p:cNvSpPr txBox="1">
            <a:spLocks noGrp="1"/>
          </p:cNvSpPr>
          <p:nvPr>
            <p:ph type="body" idx="4294967295"/>
          </p:nvPr>
        </p:nvSpPr>
        <p:spPr>
          <a:xfrm>
            <a:off x="259225" y="3402449"/>
            <a:ext cx="3672000" cy="156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i="1">
                <a:solidFill>
                  <a:srgbClr val="FFFFFF"/>
                </a:solidFill>
              </a:rPr>
              <a:t>MANUAL SELECTION</a:t>
            </a:r>
            <a:endParaRPr sz="1800" b="1" i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i="1">
                <a:solidFill>
                  <a:srgbClr val="FFFFFF"/>
                </a:solidFill>
              </a:rPr>
              <a:t>Features: 46	R</a:t>
            </a:r>
            <a:r>
              <a:rPr lang="en" sz="1800" b="1" i="1" baseline="30000">
                <a:solidFill>
                  <a:srgbClr val="FFFFFF"/>
                </a:solidFill>
              </a:rPr>
              <a:t>2</a:t>
            </a:r>
            <a:r>
              <a:rPr lang="en" sz="1800" b="1" i="1">
                <a:solidFill>
                  <a:srgbClr val="FFFFFF"/>
                </a:solidFill>
              </a:rPr>
              <a:t>: 0.85</a:t>
            </a:r>
            <a:endParaRPr sz="1800" b="1" i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i="1">
                <a:solidFill>
                  <a:srgbClr val="FFFFFF"/>
                </a:solidFill>
              </a:rPr>
              <a:t>Better general fit			</a:t>
            </a:r>
            <a:endParaRPr sz="1800" b="1" i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1"/>
          <p:cNvSpPr txBox="1">
            <a:spLocks noGrp="1"/>
          </p:cNvSpPr>
          <p:nvPr>
            <p:ph type="ctrTitle"/>
          </p:nvPr>
        </p:nvSpPr>
        <p:spPr>
          <a:xfrm>
            <a:off x="457200" y="1430950"/>
            <a:ext cx="86331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Business Conclusions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5"/>
          <p:cNvSpPr txBox="1">
            <a:spLocks noGrp="1"/>
          </p:cNvSpPr>
          <p:nvPr>
            <p:ph type="ctrTitle"/>
          </p:nvPr>
        </p:nvSpPr>
        <p:spPr>
          <a:xfrm>
            <a:off x="457200" y="1430950"/>
            <a:ext cx="86331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Project Structure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2"/>
          <p:cNvSpPr txBox="1">
            <a:spLocks noGrp="1"/>
          </p:cNvSpPr>
          <p:nvPr>
            <p:ph type="body" idx="1"/>
          </p:nvPr>
        </p:nvSpPr>
        <p:spPr>
          <a:xfrm>
            <a:off x="3780175" y="2056400"/>
            <a:ext cx="2493600" cy="301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Maintenance &amp; Repair: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 driven approach to optimize processes to keep bikes and docks in good repair, safe, and available.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696" name="Google Shape;696;p42"/>
          <p:cNvSpPr txBox="1">
            <a:spLocks noGrp="1"/>
          </p:cNvSpPr>
          <p:nvPr>
            <p:ph type="title"/>
          </p:nvPr>
        </p:nvSpPr>
        <p:spPr>
          <a:xfrm>
            <a:off x="498725" y="0"/>
            <a:ext cx="5486400" cy="18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 Using Data</a:t>
            </a:r>
            <a:endParaRPr/>
          </a:p>
        </p:txBody>
      </p:sp>
      <p:sp>
        <p:nvSpPr>
          <p:cNvPr id="697" name="Google Shape;697;p42"/>
          <p:cNvSpPr txBox="1">
            <a:spLocks noGrp="1"/>
          </p:cNvSpPr>
          <p:nvPr>
            <p:ph type="body" idx="2"/>
          </p:nvPr>
        </p:nvSpPr>
        <p:spPr>
          <a:xfrm>
            <a:off x="6508605" y="2056400"/>
            <a:ext cx="2493600" cy="301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Adapting Technologies for Future Usage: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Optimizing current operations, and the “bike valet service.”</a:t>
            </a:r>
            <a:endParaRPr/>
          </a:p>
        </p:txBody>
      </p:sp>
      <p:sp>
        <p:nvSpPr>
          <p:cNvPr id="698" name="Google Shape;698;p42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699" name="Google Shape;69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6800"/>
            <a:ext cx="3475375" cy="2398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3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705" name="Google Shape;705;p43"/>
          <p:cNvSpPr txBox="1"/>
          <p:nvPr/>
        </p:nvSpPr>
        <p:spPr>
          <a:xfrm>
            <a:off x="5637075" y="669075"/>
            <a:ext cx="3430800" cy="1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hivo"/>
              <a:buChar char="●"/>
            </a:pPr>
            <a:r>
              <a:rPr lang="en" sz="1200">
                <a:latin typeface="Chivo"/>
                <a:ea typeface="Chivo"/>
                <a:cs typeface="Chivo"/>
                <a:sym typeface="Chivo"/>
              </a:rPr>
              <a:t>Peak times based on mean + 31.5%</a:t>
            </a:r>
            <a:endParaRPr sz="1200">
              <a:latin typeface="Chivo"/>
              <a:ea typeface="Chivo"/>
              <a:cs typeface="Chivo"/>
              <a:sym typeface="Chiv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hivo"/>
              <a:ea typeface="Chivo"/>
              <a:cs typeface="Chivo"/>
              <a:sym typeface="Chiv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hivo"/>
              <a:buChar char="●"/>
            </a:pPr>
            <a:r>
              <a:rPr lang="en" sz="1200">
                <a:latin typeface="Chivo"/>
                <a:ea typeface="Chivo"/>
                <a:cs typeface="Chivo"/>
                <a:sym typeface="Chivo"/>
              </a:rPr>
              <a:t>Process allows model flexibility</a:t>
            </a:r>
            <a:endParaRPr sz="1200">
              <a:latin typeface="Chivo"/>
              <a:ea typeface="Chivo"/>
              <a:cs typeface="Chivo"/>
              <a:sym typeface="Chiv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hivo"/>
              <a:ea typeface="Chivo"/>
              <a:cs typeface="Chivo"/>
              <a:sym typeface="Chiv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hivo"/>
              <a:buChar char="●"/>
            </a:pPr>
            <a:r>
              <a:rPr lang="en" sz="1200">
                <a:latin typeface="Chivo"/>
                <a:ea typeface="Chivo"/>
                <a:cs typeface="Chivo"/>
                <a:sym typeface="Chivo"/>
              </a:rPr>
              <a:t>Additional data will adapt to model</a:t>
            </a:r>
            <a:endParaRPr sz="1200"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706" name="Google Shape;706;p43"/>
          <p:cNvSpPr txBox="1"/>
          <p:nvPr/>
        </p:nvSpPr>
        <p:spPr>
          <a:xfrm>
            <a:off x="109175" y="109175"/>
            <a:ext cx="55278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Determining Peak Times</a:t>
            </a:r>
            <a:endParaRPr sz="3200" b="1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7" name="Google Shape;707;p43"/>
          <p:cNvSpPr txBox="1"/>
          <p:nvPr/>
        </p:nvSpPr>
        <p:spPr>
          <a:xfrm>
            <a:off x="3201150" y="4493350"/>
            <a:ext cx="27417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58585"/>
                </a:solidFill>
              </a:rPr>
              <a:t>Total_Bikes by Hour with Weekday Hue</a:t>
            </a:r>
            <a:endParaRPr sz="1000" b="1">
              <a:solidFill>
                <a:srgbClr val="858585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 b="1">
              <a:solidFill>
                <a:srgbClr val="858585"/>
              </a:solidFill>
            </a:endParaRPr>
          </a:p>
        </p:txBody>
      </p:sp>
      <p:pic>
        <p:nvPicPr>
          <p:cNvPr id="708" name="Google Shape;70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44371"/>
            <a:ext cx="9143999" cy="3002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44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714" name="Google Shape;71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16775"/>
            <a:ext cx="8839200" cy="2902424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44"/>
          <p:cNvSpPr txBox="1"/>
          <p:nvPr/>
        </p:nvSpPr>
        <p:spPr>
          <a:xfrm>
            <a:off x="3736325" y="921950"/>
            <a:ext cx="5180100" cy="1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hivo"/>
              <a:buChar char="●"/>
            </a:pPr>
            <a:r>
              <a:rPr lang="en" sz="1600">
                <a:latin typeface="Chivo"/>
                <a:ea typeface="Chivo"/>
                <a:cs typeface="Chivo"/>
                <a:sym typeface="Chivo"/>
              </a:rPr>
              <a:t>Weekdays/Commuting-highest usage </a:t>
            </a:r>
            <a:endParaRPr sz="1600">
              <a:latin typeface="Chivo"/>
              <a:ea typeface="Chivo"/>
              <a:cs typeface="Chivo"/>
              <a:sym typeface="Chi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hivo"/>
              <a:buChar char="●"/>
            </a:pPr>
            <a:r>
              <a:rPr lang="en" sz="1600">
                <a:latin typeface="Chivo"/>
                <a:ea typeface="Chivo"/>
                <a:cs typeface="Chivo"/>
                <a:sym typeface="Chivo"/>
              </a:rPr>
              <a:t>Peak hours for determining maintenance time</a:t>
            </a:r>
            <a:endParaRPr sz="1600">
              <a:latin typeface="Chivo"/>
              <a:ea typeface="Chivo"/>
              <a:cs typeface="Chivo"/>
              <a:sym typeface="Chi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hivo"/>
              <a:buChar char="●"/>
            </a:pPr>
            <a:r>
              <a:rPr lang="en" sz="1600">
                <a:latin typeface="Chivo"/>
                <a:ea typeface="Chivo"/>
                <a:cs typeface="Chivo"/>
                <a:sym typeface="Chivo"/>
              </a:rPr>
              <a:t>Goal: Least disturbance to business </a:t>
            </a:r>
            <a:endParaRPr sz="1600"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716" name="Google Shape;716;p44"/>
          <p:cNvSpPr txBox="1"/>
          <p:nvPr/>
        </p:nvSpPr>
        <p:spPr>
          <a:xfrm>
            <a:off x="109175" y="109175"/>
            <a:ext cx="72180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Peak Times + Maintenance</a:t>
            </a:r>
            <a:endParaRPr sz="3200" b="1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Weekdays</a:t>
            </a:r>
            <a:endParaRPr sz="3200" b="1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17" name="Google Shape;717;p44"/>
          <p:cNvSpPr txBox="1"/>
          <p:nvPr/>
        </p:nvSpPr>
        <p:spPr>
          <a:xfrm>
            <a:off x="3201150" y="4536900"/>
            <a:ext cx="27417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58585"/>
                </a:solidFill>
              </a:rPr>
              <a:t>Total_Bikes by Hour with Weekday Hue</a:t>
            </a:r>
            <a:endParaRPr sz="1000" b="1">
              <a:solidFill>
                <a:srgbClr val="858585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 b="1">
              <a:solidFill>
                <a:srgbClr val="858585"/>
              </a:solidFill>
            </a:endParaRPr>
          </a:p>
        </p:txBody>
      </p:sp>
      <p:sp>
        <p:nvSpPr>
          <p:cNvPr id="718" name="Google Shape;718;p44"/>
          <p:cNvSpPr/>
          <p:nvPr/>
        </p:nvSpPr>
        <p:spPr>
          <a:xfrm>
            <a:off x="4197300" y="2124075"/>
            <a:ext cx="1819500" cy="2458500"/>
          </a:xfrm>
          <a:prstGeom prst="rect">
            <a:avLst/>
          </a:prstGeom>
          <a:solidFill>
            <a:srgbClr val="0000FF">
              <a:alpha val="4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44"/>
          <p:cNvSpPr/>
          <p:nvPr/>
        </p:nvSpPr>
        <p:spPr>
          <a:xfrm>
            <a:off x="7327050" y="2124075"/>
            <a:ext cx="1565700" cy="2458500"/>
          </a:xfrm>
          <a:prstGeom prst="rect">
            <a:avLst/>
          </a:prstGeom>
          <a:solidFill>
            <a:srgbClr val="0000FF">
              <a:alpha val="4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45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725" name="Google Shape;72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16775"/>
            <a:ext cx="8839200" cy="2902424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45"/>
          <p:cNvSpPr txBox="1"/>
          <p:nvPr/>
        </p:nvSpPr>
        <p:spPr>
          <a:xfrm>
            <a:off x="3736325" y="921950"/>
            <a:ext cx="5180100" cy="1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hivo"/>
              <a:buChar char="●"/>
            </a:pPr>
            <a:r>
              <a:rPr lang="en" sz="1600">
                <a:latin typeface="Chivo"/>
                <a:ea typeface="Chivo"/>
                <a:cs typeface="Chivo"/>
                <a:sym typeface="Chivo"/>
              </a:rPr>
              <a:t>Weekend-lower usage </a:t>
            </a:r>
            <a:endParaRPr sz="1600">
              <a:latin typeface="Chivo"/>
              <a:ea typeface="Chivo"/>
              <a:cs typeface="Chivo"/>
              <a:sym typeface="Chi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hivo"/>
              <a:buChar char="●"/>
            </a:pPr>
            <a:r>
              <a:rPr lang="en" sz="1600">
                <a:latin typeface="Chivo"/>
                <a:ea typeface="Chivo"/>
                <a:cs typeface="Chivo"/>
                <a:sym typeface="Chivo"/>
              </a:rPr>
              <a:t>Peak hours different from weekday</a:t>
            </a:r>
            <a:endParaRPr sz="1600">
              <a:latin typeface="Chivo"/>
              <a:ea typeface="Chivo"/>
              <a:cs typeface="Chivo"/>
              <a:sym typeface="Chi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hivo"/>
              <a:buChar char="●"/>
            </a:pPr>
            <a:r>
              <a:rPr lang="en" sz="1600">
                <a:latin typeface="Chivo"/>
                <a:ea typeface="Chivo"/>
                <a:cs typeface="Chivo"/>
                <a:sym typeface="Chivo"/>
              </a:rPr>
              <a:t>Goal: Least disturbance to business </a:t>
            </a:r>
            <a:endParaRPr sz="1600"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727" name="Google Shape;727;p45"/>
          <p:cNvSpPr txBox="1"/>
          <p:nvPr/>
        </p:nvSpPr>
        <p:spPr>
          <a:xfrm>
            <a:off x="109175" y="109175"/>
            <a:ext cx="81777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Peak Times + Maintenance</a:t>
            </a:r>
            <a:endParaRPr sz="3200" b="1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Weekends</a:t>
            </a:r>
            <a:endParaRPr sz="3200" b="1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8" name="Google Shape;728;p45"/>
          <p:cNvSpPr txBox="1"/>
          <p:nvPr/>
        </p:nvSpPr>
        <p:spPr>
          <a:xfrm>
            <a:off x="3201150" y="4536900"/>
            <a:ext cx="27417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58585"/>
                </a:solidFill>
              </a:rPr>
              <a:t>Total_Bikes by Hour with Weekday Hue</a:t>
            </a:r>
            <a:endParaRPr sz="1000" b="1">
              <a:solidFill>
                <a:srgbClr val="858585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 b="1">
              <a:solidFill>
                <a:srgbClr val="858585"/>
              </a:solidFill>
            </a:endParaRPr>
          </a:p>
        </p:txBody>
      </p:sp>
      <p:sp>
        <p:nvSpPr>
          <p:cNvPr id="729" name="Google Shape;729;p45"/>
          <p:cNvSpPr/>
          <p:nvPr/>
        </p:nvSpPr>
        <p:spPr>
          <a:xfrm>
            <a:off x="2232075" y="2122875"/>
            <a:ext cx="1746900" cy="2456400"/>
          </a:xfrm>
          <a:prstGeom prst="rect">
            <a:avLst/>
          </a:prstGeom>
          <a:solidFill>
            <a:srgbClr val="9900FF">
              <a:alpha val="4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45"/>
          <p:cNvSpPr/>
          <p:nvPr/>
        </p:nvSpPr>
        <p:spPr>
          <a:xfrm>
            <a:off x="7011650" y="2122750"/>
            <a:ext cx="1904700" cy="2456400"/>
          </a:xfrm>
          <a:prstGeom prst="rect">
            <a:avLst/>
          </a:prstGeom>
          <a:solidFill>
            <a:srgbClr val="9900FF">
              <a:alpha val="4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46"/>
          <p:cNvSpPr txBox="1">
            <a:spLocks noGrp="1"/>
          </p:cNvSpPr>
          <p:nvPr>
            <p:ph type="body" idx="4294967295"/>
          </p:nvPr>
        </p:nvSpPr>
        <p:spPr>
          <a:xfrm>
            <a:off x="671700" y="423250"/>
            <a:ext cx="3513600" cy="430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Optimizing Operations</a:t>
            </a:r>
            <a:endParaRPr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Slab"/>
              <a:buChar char="●"/>
            </a:pPr>
            <a:r>
              <a:rPr lang="en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Rebalancing</a:t>
            </a:r>
            <a:endParaRPr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Slab"/>
              <a:buChar char="●"/>
            </a:pPr>
            <a:r>
              <a:rPr lang="en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Bike Valet Service</a:t>
            </a:r>
            <a:endParaRPr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Slab"/>
              <a:buChar char="●"/>
            </a:pPr>
            <a:r>
              <a:rPr lang="en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Geofencing/Station Availability</a:t>
            </a:r>
            <a:endParaRPr b="1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736" name="Google Shape;736;p46"/>
          <p:cNvSpPr/>
          <p:nvPr/>
        </p:nvSpPr>
        <p:spPr>
          <a:xfrm>
            <a:off x="49429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Place your screenshot here</a:t>
            </a:r>
            <a:endParaRPr sz="1000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737" name="Google Shape;737;p46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34</a:t>
            </a:fld>
            <a:endParaRPr>
              <a:solidFill>
                <a:srgbClr val="FFFFFF"/>
              </a:solidFill>
            </a:endParaRPr>
          </a:p>
        </p:txBody>
      </p:sp>
      <p:grpSp>
        <p:nvGrpSpPr>
          <p:cNvPr id="738" name="Google Shape;738;p46"/>
          <p:cNvGrpSpPr/>
          <p:nvPr/>
        </p:nvGrpSpPr>
        <p:grpSpPr>
          <a:xfrm>
            <a:off x="4883825" y="373572"/>
            <a:ext cx="2119546" cy="4396359"/>
            <a:chOff x="2547150" y="238125"/>
            <a:chExt cx="2525675" cy="5238750"/>
          </a:xfrm>
        </p:grpSpPr>
        <p:sp>
          <p:nvSpPr>
            <p:cNvPr id="739" name="Google Shape;739;p46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9525" dir="5400000" algn="bl" rotWithShape="0">
                <a:srgbClr val="00001A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6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CFDC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6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CFDC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6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CFDC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43" name="Google Shape;74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8100" y="259625"/>
            <a:ext cx="2205575" cy="451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47"/>
          <p:cNvSpPr txBox="1">
            <a:spLocks noGrp="1"/>
          </p:cNvSpPr>
          <p:nvPr>
            <p:ph type="body" idx="4294967295"/>
          </p:nvPr>
        </p:nvSpPr>
        <p:spPr>
          <a:xfrm>
            <a:off x="671700" y="423250"/>
            <a:ext cx="3513600" cy="430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Peak Times and Growth Optimization</a:t>
            </a:r>
            <a:endParaRPr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hivo"/>
              <a:buChar char="●"/>
            </a:pPr>
            <a:r>
              <a:rPr lang="en" sz="2000">
                <a:solidFill>
                  <a:schemeClr val="lt1"/>
                </a:solidFill>
              </a:rPr>
              <a:t>Use models in conjunction with other departments</a:t>
            </a:r>
            <a:endParaRPr sz="2000">
              <a:solidFill>
                <a:schemeClr val="lt1"/>
              </a:solidFill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hivo"/>
              <a:buChar char="●"/>
            </a:pPr>
            <a:r>
              <a:rPr lang="en" sz="2000">
                <a:solidFill>
                  <a:schemeClr val="lt1"/>
                </a:solidFill>
              </a:rPr>
              <a:t>Avg. time increases can provide insight on inventory</a:t>
            </a:r>
            <a:endParaRPr sz="2000">
              <a:solidFill>
                <a:schemeClr val="lt1"/>
              </a:solidFill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hivo"/>
              <a:buChar char="●"/>
            </a:pPr>
            <a:r>
              <a:rPr lang="en" sz="2000">
                <a:solidFill>
                  <a:schemeClr val="lt1"/>
                </a:solidFill>
              </a:rPr>
              <a:t>Optimize inventory based on trends</a:t>
            </a:r>
            <a:endParaRPr sz="20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9" name="Google Shape;749;p47"/>
          <p:cNvSpPr/>
          <p:nvPr/>
        </p:nvSpPr>
        <p:spPr>
          <a:xfrm>
            <a:off x="49429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750" name="Google Shape;750;p47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35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751" name="Google Shape;75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375" y="1168250"/>
            <a:ext cx="4604499" cy="342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8"/>
          <p:cNvSpPr txBox="1"/>
          <p:nvPr/>
        </p:nvSpPr>
        <p:spPr>
          <a:xfrm>
            <a:off x="3554350" y="3833375"/>
            <a:ext cx="6017100" cy="8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Chivo"/>
                <a:ea typeface="Chivo"/>
                <a:cs typeface="Chivo"/>
                <a:sym typeface="Chivo"/>
              </a:rPr>
              <a:t>Thank you!!</a:t>
            </a:r>
            <a:endParaRPr sz="3000" b="1"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Chivo"/>
                <a:ea typeface="Chivo"/>
                <a:cs typeface="Chivo"/>
                <a:sym typeface="Chivo"/>
              </a:rPr>
              <a:t>Who Has The First Question?</a:t>
            </a:r>
            <a:endParaRPr sz="3000" b="1"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16"/>
          <p:cNvGrpSpPr/>
          <p:nvPr/>
        </p:nvGrpSpPr>
        <p:grpSpPr>
          <a:xfrm>
            <a:off x="2993719" y="2908983"/>
            <a:ext cx="5693092" cy="1819870"/>
            <a:chOff x="2993719" y="2908983"/>
            <a:chExt cx="5693092" cy="1819870"/>
          </a:xfrm>
        </p:grpSpPr>
        <p:grpSp>
          <p:nvGrpSpPr>
            <p:cNvPr id="192" name="Google Shape;192;p16"/>
            <p:cNvGrpSpPr/>
            <p:nvPr/>
          </p:nvGrpSpPr>
          <p:grpSpPr>
            <a:xfrm>
              <a:off x="6217150" y="2942310"/>
              <a:ext cx="2469661" cy="1384500"/>
              <a:chOff x="6038025" y="2598925"/>
              <a:chExt cx="2469661" cy="1384500"/>
            </a:xfrm>
          </p:grpSpPr>
          <p:cxnSp>
            <p:nvCxnSpPr>
              <p:cNvPr id="193" name="Google Shape;193;p16"/>
              <p:cNvCxnSpPr/>
              <p:nvPr/>
            </p:nvCxnSpPr>
            <p:spPr>
              <a:xfrm>
                <a:off x="6038025" y="3312550"/>
                <a:ext cx="5820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EB3C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94" name="Google Shape;194;p16"/>
              <p:cNvSpPr txBox="1"/>
              <p:nvPr/>
            </p:nvSpPr>
            <p:spPr>
              <a:xfrm>
                <a:off x="6640486" y="2598925"/>
                <a:ext cx="1867200" cy="13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00001A"/>
                    </a:solidFill>
                    <a:latin typeface="Chivo"/>
                    <a:ea typeface="Chivo"/>
                    <a:cs typeface="Chivo"/>
                    <a:sym typeface="Chivo"/>
                  </a:rPr>
                  <a:t>GitHub + GitKraken</a:t>
                </a:r>
                <a:endParaRPr sz="1200">
                  <a:solidFill>
                    <a:srgbClr val="00001A"/>
                  </a:solidFill>
                  <a:latin typeface="Chivo"/>
                  <a:ea typeface="Chivo"/>
                  <a:cs typeface="Chivo"/>
                  <a:sym typeface="Chiv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1A"/>
                  </a:solidFill>
                  <a:latin typeface="Chivo"/>
                  <a:ea typeface="Chivo"/>
                  <a:cs typeface="Chivo"/>
                  <a:sym typeface="Chiv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800">
                    <a:solidFill>
                      <a:srgbClr val="00001A"/>
                    </a:solidFill>
                    <a:latin typeface="Chivo"/>
                    <a:ea typeface="Chivo"/>
                    <a:cs typeface="Chivo"/>
                    <a:sym typeface="Chivo"/>
                  </a:rPr>
                  <a:t>Teamwork improved using collaborative developer tools</a:t>
                </a:r>
                <a:endParaRPr sz="800">
                  <a:solidFill>
                    <a:srgbClr val="00001A"/>
                  </a:solidFill>
                  <a:latin typeface="Chivo"/>
                  <a:ea typeface="Chivo"/>
                  <a:cs typeface="Chivo"/>
                  <a:sym typeface="Chivo"/>
                </a:endParaRPr>
              </a:p>
            </p:txBody>
          </p:sp>
          <p:sp>
            <p:nvSpPr>
              <p:cNvPr id="195" name="Google Shape;195;p16"/>
              <p:cNvSpPr/>
              <p:nvPr/>
            </p:nvSpPr>
            <p:spPr>
              <a:xfrm>
                <a:off x="6424027" y="3212150"/>
                <a:ext cx="198600" cy="198300"/>
              </a:xfrm>
              <a:prstGeom prst="ellipse">
                <a:avLst/>
              </a:prstGeom>
              <a:solidFill>
                <a:srgbClr val="A6D6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6"/>
              <p:cNvSpPr txBox="1"/>
              <p:nvPr/>
            </p:nvSpPr>
            <p:spPr>
              <a:xfrm>
                <a:off x="6399017" y="3156109"/>
                <a:ext cx="247500" cy="31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800" b="1">
                    <a:solidFill>
                      <a:srgbClr val="FFFFFF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1</a:t>
                </a:r>
                <a:endParaRPr sz="800" b="1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p:grpSp>
        <p:grpSp>
          <p:nvGrpSpPr>
            <p:cNvPr id="197" name="Google Shape;197;p16"/>
            <p:cNvGrpSpPr/>
            <p:nvPr/>
          </p:nvGrpSpPr>
          <p:grpSpPr>
            <a:xfrm>
              <a:off x="2993719" y="2908983"/>
              <a:ext cx="3514811" cy="1819870"/>
              <a:chOff x="2993719" y="2908983"/>
              <a:chExt cx="3514811" cy="1819870"/>
            </a:xfrm>
          </p:grpSpPr>
          <p:sp>
            <p:nvSpPr>
              <p:cNvPr id="198" name="Google Shape;198;p16"/>
              <p:cNvSpPr/>
              <p:nvPr/>
            </p:nvSpPr>
            <p:spPr>
              <a:xfrm>
                <a:off x="3480036" y="2908983"/>
                <a:ext cx="2541910" cy="950456"/>
              </a:xfrm>
              <a:custGeom>
                <a:avLst/>
                <a:gdLst/>
                <a:ahLst/>
                <a:cxnLst/>
                <a:rect l="l" t="t" r="r" b="b"/>
                <a:pathLst>
                  <a:path w="126826" h="43529" extrusionOk="0">
                    <a:moveTo>
                      <a:pt x="0" y="20002"/>
                    </a:moveTo>
                    <a:lnTo>
                      <a:pt x="63389" y="43529"/>
                    </a:lnTo>
                    <a:lnTo>
                      <a:pt x="126826" y="19907"/>
                    </a:lnTo>
                    <a:lnTo>
                      <a:pt x="63580" y="0"/>
                    </a:lnTo>
                    <a:close/>
                  </a:path>
                </a:pathLst>
              </a:custGeom>
              <a:solidFill>
                <a:srgbClr val="CFDCE6"/>
              </a:solidFill>
              <a:ln>
                <a:noFill/>
              </a:ln>
            </p:spPr>
          </p:sp>
          <p:sp>
            <p:nvSpPr>
              <p:cNvPr id="199" name="Google Shape;199;p16"/>
              <p:cNvSpPr/>
              <p:nvPr/>
            </p:nvSpPr>
            <p:spPr>
              <a:xfrm>
                <a:off x="2993719" y="3344502"/>
                <a:ext cx="1758228" cy="1384350"/>
              </a:xfrm>
              <a:custGeom>
                <a:avLst/>
                <a:gdLst/>
                <a:ahLst/>
                <a:cxnLst/>
                <a:rect l="l" t="t" r="r" b="b"/>
                <a:pathLst>
                  <a:path w="87725" h="63817" extrusionOk="0">
                    <a:moveTo>
                      <a:pt x="24288" y="0"/>
                    </a:moveTo>
                    <a:lnTo>
                      <a:pt x="0" y="29908"/>
                    </a:lnTo>
                    <a:lnTo>
                      <a:pt x="87725" y="63817"/>
                    </a:lnTo>
                    <a:lnTo>
                      <a:pt x="87725" y="42291"/>
                    </a:lnTo>
                    <a:lnTo>
                      <a:pt x="87725" y="23526"/>
                    </a:lnTo>
                    <a:close/>
                  </a:path>
                </a:pathLst>
              </a:custGeom>
              <a:solidFill>
                <a:srgbClr val="2CA388"/>
              </a:solidFill>
              <a:ln>
                <a:noFill/>
              </a:ln>
            </p:spPr>
          </p:sp>
          <p:sp>
            <p:nvSpPr>
              <p:cNvPr id="200" name="Google Shape;200;p16"/>
              <p:cNvSpPr/>
              <p:nvPr/>
            </p:nvSpPr>
            <p:spPr>
              <a:xfrm flipH="1">
                <a:off x="4750302" y="3344502"/>
                <a:ext cx="1758228" cy="1384350"/>
              </a:xfrm>
              <a:custGeom>
                <a:avLst/>
                <a:gdLst/>
                <a:ahLst/>
                <a:cxnLst/>
                <a:rect l="l" t="t" r="r" b="b"/>
                <a:pathLst>
                  <a:path w="87725" h="63817" extrusionOk="0">
                    <a:moveTo>
                      <a:pt x="24288" y="0"/>
                    </a:moveTo>
                    <a:lnTo>
                      <a:pt x="0" y="29908"/>
                    </a:lnTo>
                    <a:lnTo>
                      <a:pt x="87725" y="63817"/>
                    </a:lnTo>
                    <a:lnTo>
                      <a:pt x="87725" y="42291"/>
                    </a:lnTo>
                    <a:lnTo>
                      <a:pt x="87725" y="23526"/>
                    </a:lnTo>
                    <a:close/>
                  </a:path>
                </a:pathLst>
              </a:custGeom>
              <a:solidFill>
                <a:srgbClr val="A6D683"/>
              </a:solidFill>
              <a:ln>
                <a:noFill/>
              </a:ln>
            </p:spPr>
          </p:sp>
        </p:grpSp>
        <p:pic>
          <p:nvPicPr>
            <p:cNvPr id="201" name="Google Shape;201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0350" y="3920298"/>
              <a:ext cx="727814" cy="727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19536" y="3946275"/>
              <a:ext cx="727814" cy="7278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3" name="Google Shape;203;p16"/>
          <p:cNvSpPr txBox="1">
            <a:spLocks noGrp="1"/>
          </p:cNvSpPr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Organization</a:t>
            </a:r>
            <a:endParaRPr/>
          </a:p>
        </p:txBody>
      </p:sp>
      <p:sp>
        <p:nvSpPr>
          <p:cNvPr id="204" name="Google Shape;204;p16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205" name="Google Shape;205;p16"/>
          <p:cNvGrpSpPr/>
          <p:nvPr/>
        </p:nvGrpSpPr>
        <p:grpSpPr>
          <a:xfrm>
            <a:off x="815446" y="2169828"/>
            <a:ext cx="5125669" cy="1688806"/>
            <a:chOff x="815446" y="2169828"/>
            <a:chExt cx="5125669" cy="1688806"/>
          </a:xfrm>
        </p:grpSpPr>
        <p:grpSp>
          <p:nvGrpSpPr>
            <p:cNvPr id="206" name="Google Shape;206;p16"/>
            <p:cNvGrpSpPr/>
            <p:nvPr/>
          </p:nvGrpSpPr>
          <p:grpSpPr>
            <a:xfrm>
              <a:off x="3565705" y="2324849"/>
              <a:ext cx="2375410" cy="1289839"/>
              <a:chOff x="3565705" y="2324849"/>
              <a:chExt cx="2375410" cy="1289839"/>
            </a:xfrm>
          </p:grpSpPr>
          <p:sp>
            <p:nvSpPr>
              <p:cNvPr id="207" name="Google Shape;207;p16"/>
              <p:cNvSpPr/>
              <p:nvPr/>
            </p:nvSpPr>
            <p:spPr>
              <a:xfrm>
                <a:off x="3971649" y="2324849"/>
                <a:ext cx="1565850" cy="585863"/>
              </a:xfrm>
              <a:custGeom>
                <a:avLst/>
                <a:gdLst/>
                <a:ahLst/>
                <a:cxnLst/>
                <a:rect l="l" t="t" r="r" b="b"/>
                <a:pathLst>
                  <a:path w="24053" h="8150" extrusionOk="0">
                    <a:moveTo>
                      <a:pt x="0" y="3827"/>
                    </a:moveTo>
                    <a:lnTo>
                      <a:pt x="11976" y="8150"/>
                    </a:lnTo>
                    <a:lnTo>
                      <a:pt x="24053" y="3827"/>
                    </a:lnTo>
                    <a:lnTo>
                      <a:pt x="12126" y="0"/>
                    </a:lnTo>
                    <a:close/>
                  </a:path>
                </a:pathLst>
              </a:custGeom>
              <a:solidFill>
                <a:srgbClr val="CFDCE6"/>
              </a:solidFill>
              <a:ln>
                <a:noFill/>
              </a:ln>
            </p:spPr>
          </p:sp>
          <p:sp>
            <p:nvSpPr>
              <p:cNvPr id="208" name="Google Shape;208;p16"/>
              <p:cNvSpPr/>
              <p:nvPr/>
            </p:nvSpPr>
            <p:spPr>
              <a:xfrm>
                <a:off x="3565705" y="2599362"/>
                <a:ext cx="1189300" cy="1015326"/>
              </a:xfrm>
              <a:custGeom>
                <a:avLst/>
                <a:gdLst/>
                <a:ahLst/>
                <a:cxnLst/>
                <a:rect l="l" t="t" r="r" b="b"/>
                <a:pathLst>
                  <a:path w="18238" h="14114" extrusionOk="0">
                    <a:moveTo>
                      <a:pt x="6262" y="0"/>
                    </a:moveTo>
                    <a:lnTo>
                      <a:pt x="18238" y="4324"/>
                    </a:lnTo>
                    <a:lnTo>
                      <a:pt x="18238" y="14114"/>
                    </a:lnTo>
                    <a:lnTo>
                      <a:pt x="0" y="7554"/>
                    </a:lnTo>
                    <a:close/>
                  </a:path>
                </a:pathLst>
              </a:custGeom>
              <a:solidFill>
                <a:srgbClr val="2CA388"/>
              </a:solidFill>
              <a:ln>
                <a:noFill/>
              </a:ln>
            </p:spPr>
          </p:sp>
          <p:sp>
            <p:nvSpPr>
              <p:cNvPr id="209" name="Google Shape;209;p16"/>
              <p:cNvSpPr/>
              <p:nvPr/>
            </p:nvSpPr>
            <p:spPr>
              <a:xfrm flipH="1">
                <a:off x="4751815" y="2599362"/>
                <a:ext cx="1189300" cy="1015326"/>
              </a:xfrm>
              <a:custGeom>
                <a:avLst/>
                <a:gdLst/>
                <a:ahLst/>
                <a:cxnLst/>
                <a:rect l="l" t="t" r="r" b="b"/>
                <a:pathLst>
                  <a:path w="18238" h="14114" extrusionOk="0">
                    <a:moveTo>
                      <a:pt x="6262" y="0"/>
                    </a:moveTo>
                    <a:lnTo>
                      <a:pt x="18238" y="4324"/>
                    </a:lnTo>
                    <a:lnTo>
                      <a:pt x="18238" y="14114"/>
                    </a:lnTo>
                    <a:lnTo>
                      <a:pt x="0" y="7554"/>
                    </a:lnTo>
                    <a:close/>
                  </a:path>
                </a:pathLst>
              </a:custGeom>
              <a:solidFill>
                <a:srgbClr val="A6D683"/>
              </a:solidFill>
              <a:ln>
                <a:noFill/>
              </a:ln>
            </p:spPr>
          </p:sp>
        </p:grpSp>
        <p:grpSp>
          <p:nvGrpSpPr>
            <p:cNvPr id="210" name="Google Shape;210;p16"/>
            <p:cNvGrpSpPr/>
            <p:nvPr/>
          </p:nvGrpSpPr>
          <p:grpSpPr>
            <a:xfrm>
              <a:off x="815446" y="2169828"/>
              <a:ext cx="2994729" cy="1384500"/>
              <a:chOff x="636321" y="1844098"/>
              <a:chExt cx="2994729" cy="1384500"/>
            </a:xfrm>
          </p:grpSpPr>
          <p:sp>
            <p:nvSpPr>
              <p:cNvPr id="211" name="Google Shape;211;p16"/>
              <p:cNvSpPr txBox="1"/>
              <p:nvPr/>
            </p:nvSpPr>
            <p:spPr>
              <a:xfrm>
                <a:off x="636321" y="1844098"/>
                <a:ext cx="1867200" cy="13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00001A"/>
                    </a:solidFill>
                    <a:latin typeface="Chivo"/>
                    <a:ea typeface="Chivo"/>
                    <a:cs typeface="Chivo"/>
                    <a:sym typeface="Chivo"/>
                  </a:rPr>
                  <a:t>Data Preparation and Features Construction</a:t>
                </a:r>
                <a:endParaRPr sz="1200">
                  <a:solidFill>
                    <a:srgbClr val="00001A"/>
                  </a:solidFill>
                  <a:latin typeface="Chivo"/>
                  <a:ea typeface="Chivo"/>
                  <a:cs typeface="Chivo"/>
                  <a:sym typeface="Chivo"/>
                </a:endParaRPr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1A"/>
                  </a:solidFill>
                  <a:latin typeface="Chivo"/>
                  <a:ea typeface="Chivo"/>
                  <a:cs typeface="Chivo"/>
                  <a:sym typeface="Chivo"/>
                </a:endParaRPr>
              </a:p>
              <a:p>
                <a:pPr marL="0" lvl="0" indent="0" algn="r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800">
                    <a:solidFill>
                      <a:srgbClr val="00001A"/>
                    </a:solidFill>
                    <a:latin typeface="Chivo"/>
                    <a:ea typeface="Chivo"/>
                    <a:cs typeface="Chivo"/>
                    <a:sym typeface="Chivo"/>
                  </a:rPr>
                  <a:t>Based on Exploratory Data Analysis and Machine Learning principles</a:t>
                </a:r>
                <a:endParaRPr sz="800">
                  <a:solidFill>
                    <a:srgbClr val="00001A"/>
                  </a:solidFill>
                  <a:latin typeface="Chivo"/>
                  <a:ea typeface="Chivo"/>
                  <a:cs typeface="Chivo"/>
                  <a:sym typeface="Chivo"/>
                </a:endParaRPr>
              </a:p>
            </p:txBody>
          </p:sp>
          <p:cxnSp>
            <p:nvCxnSpPr>
              <p:cNvPr id="212" name="Google Shape;212;p16"/>
              <p:cNvCxnSpPr/>
              <p:nvPr/>
            </p:nvCxnSpPr>
            <p:spPr>
              <a:xfrm rot="10800000">
                <a:off x="2587350" y="2536350"/>
                <a:ext cx="1043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EB3C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13" name="Google Shape;213;p16"/>
              <p:cNvSpPr/>
              <p:nvPr/>
            </p:nvSpPr>
            <p:spPr>
              <a:xfrm>
                <a:off x="2523501" y="2431050"/>
                <a:ext cx="198600" cy="198300"/>
              </a:xfrm>
              <a:prstGeom prst="ellipse">
                <a:avLst/>
              </a:prstGeom>
              <a:solidFill>
                <a:srgbClr val="2CA3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6"/>
              <p:cNvSpPr txBox="1"/>
              <p:nvPr/>
            </p:nvSpPr>
            <p:spPr>
              <a:xfrm>
                <a:off x="2498491" y="2373759"/>
                <a:ext cx="247500" cy="31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800" b="1">
                    <a:solidFill>
                      <a:srgbClr val="FFFFFF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2</a:t>
                </a:r>
                <a:endParaRPr sz="800" b="1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p:grpSp>
        <p:grpSp>
          <p:nvGrpSpPr>
            <p:cNvPr id="215" name="Google Shape;215;p16"/>
            <p:cNvGrpSpPr/>
            <p:nvPr/>
          </p:nvGrpSpPr>
          <p:grpSpPr>
            <a:xfrm>
              <a:off x="1567638" y="3328501"/>
              <a:ext cx="493562" cy="530134"/>
              <a:chOff x="611175" y="2326900"/>
              <a:chExt cx="362700" cy="389575"/>
            </a:xfrm>
          </p:grpSpPr>
          <p:sp>
            <p:nvSpPr>
              <p:cNvPr id="216" name="Google Shape;216;p16"/>
              <p:cNvSpPr/>
              <p:nvPr/>
            </p:nvSpPr>
            <p:spPr>
              <a:xfrm>
                <a:off x="611175" y="2326900"/>
                <a:ext cx="362700" cy="389575"/>
              </a:xfrm>
              <a:custGeom>
                <a:avLst/>
                <a:gdLst/>
                <a:ahLst/>
                <a:cxnLst/>
                <a:rect l="l" t="t" r="r" b="b"/>
                <a:pathLst>
                  <a:path w="14508" h="15583" extrusionOk="0">
                    <a:moveTo>
                      <a:pt x="9647" y="489"/>
                    </a:moveTo>
                    <a:lnTo>
                      <a:pt x="9769" y="513"/>
                    </a:lnTo>
                    <a:lnTo>
                      <a:pt x="9916" y="562"/>
                    </a:lnTo>
                    <a:lnTo>
                      <a:pt x="10014" y="660"/>
                    </a:lnTo>
                    <a:lnTo>
                      <a:pt x="10087" y="782"/>
                    </a:lnTo>
                    <a:lnTo>
                      <a:pt x="10111" y="928"/>
                    </a:lnTo>
                    <a:lnTo>
                      <a:pt x="10111" y="1075"/>
                    </a:lnTo>
                    <a:lnTo>
                      <a:pt x="10063" y="1197"/>
                    </a:lnTo>
                    <a:lnTo>
                      <a:pt x="9989" y="1319"/>
                    </a:lnTo>
                    <a:lnTo>
                      <a:pt x="9281" y="2003"/>
                    </a:lnTo>
                    <a:lnTo>
                      <a:pt x="9232" y="2076"/>
                    </a:lnTo>
                    <a:lnTo>
                      <a:pt x="9183" y="2174"/>
                    </a:lnTo>
                    <a:lnTo>
                      <a:pt x="9159" y="2247"/>
                    </a:lnTo>
                    <a:lnTo>
                      <a:pt x="9159" y="2345"/>
                    </a:lnTo>
                    <a:lnTo>
                      <a:pt x="9159" y="6497"/>
                    </a:lnTo>
                    <a:lnTo>
                      <a:pt x="9183" y="6643"/>
                    </a:lnTo>
                    <a:lnTo>
                      <a:pt x="9232" y="6790"/>
                    </a:lnTo>
                    <a:lnTo>
                      <a:pt x="10575" y="8671"/>
                    </a:lnTo>
                    <a:lnTo>
                      <a:pt x="3932" y="8671"/>
                    </a:lnTo>
                    <a:lnTo>
                      <a:pt x="5276" y="6790"/>
                    </a:lnTo>
                    <a:lnTo>
                      <a:pt x="5324" y="6643"/>
                    </a:lnTo>
                    <a:lnTo>
                      <a:pt x="5349" y="6497"/>
                    </a:lnTo>
                    <a:lnTo>
                      <a:pt x="5349" y="2345"/>
                    </a:lnTo>
                    <a:lnTo>
                      <a:pt x="5349" y="2247"/>
                    </a:lnTo>
                    <a:lnTo>
                      <a:pt x="5324" y="2174"/>
                    </a:lnTo>
                    <a:lnTo>
                      <a:pt x="5276" y="2076"/>
                    </a:lnTo>
                    <a:lnTo>
                      <a:pt x="5227" y="2003"/>
                    </a:lnTo>
                    <a:lnTo>
                      <a:pt x="4519" y="1319"/>
                    </a:lnTo>
                    <a:lnTo>
                      <a:pt x="4445" y="1197"/>
                    </a:lnTo>
                    <a:lnTo>
                      <a:pt x="4396" y="1075"/>
                    </a:lnTo>
                    <a:lnTo>
                      <a:pt x="4396" y="928"/>
                    </a:lnTo>
                    <a:lnTo>
                      <a:pt x="4421" y="782"/>
                    </a:lnTo>
                    <a:lnTo>
                      <a:pt x="4494" y="660"/>
                    </a:lnTo>
                    <a:lnTo>
                      <a:pt x="4592" y="562"/>
                    </a:lnTo>
                    <a:lnTo>
                      <a:pt x="4738" y="513"/>
                    </a:lnTo>
                    <a:lnTo>
                      <a:pt x="4860" y="489"/>
                    </a:lnTo>
                    <a:close/>
                    <a:moveTo>
                      <a:pt x="6717" y="9574"/>
                    </a:moveTo>
                    <a:lnTo>
                      <a:pt x="6912" y="9647"/>
                    </a:lnTo>
                    <a:lnTo>
                      <a:pt x="7083" y="9745"/>
                    </a:lnTo>
                    <a:lnTo>
                      <a:pt x="7254" y="9892"/>
                    </a:lnTo>
                    <a:lnTo>
                      <a:pt x="7376" y="10038"/>
                    </a:lnTo>
                    <a:lnTo>
                      <a:pt x="7474" y="10234"/>
                    </a:lnTo>
                    <a:lnTo>
                      <a:pt x="7547" y="10429"/>
                    </a:lnTo>
                    <a:lnTo>
                      <a:pt x="7571" y="10649"/>
                    </a:lnTo>
                    <a:lnTo>
                      <a:pt x="7547" y="10869"/>
                    </a:lnTo>
                    <a:lnTo>
                      <a:pt x="7474" y="11064"/>
                    </a:lnTo>
                    <a:lnTo>
                      <a:pt x="7376" y="11259"/>
                    </a:lnTo>
                    <a:lnTo>
                      <a:pt x="7254" y="11406"/>
                    </a:lnTo>
                    <a:lnTo>
                      <a:pt x="7083" y="11552"/>
                    </a:lnTo>
                    <a:lnTo>
                      <a:pt x="6912" y="11650"/>
                    </a:lnTo>
                    <a:lnTo>
                      <a:pt x="6717" y="11699"/>
                    </a:lnTo>
                    <a:lnTo>
                      <a:pt x="6497" y="11723"/>
                    </a:lnTo>
                    <a:lnTo>
                      <a:pt x="6277" y="11699"/>
                    </a:lnTo>
                    <a:lnTo>
                      <a:pt x="6057" y="11650"/>
                    </a:lnTo>
                    <a:lnTo>
                      <a:pt x="5886" y="11552"/>
                    </a:lnTo>
                    <a:lnTo>
                      <a:pt x="5715" y="11406"/>
                    </a:lnTo>
                    <a:lnTo>
                      <a:pt x="5593" y="11259"/>
                    </a:lnTo>
                    <a:lnTo>
                      <a:pt x="5495" y="11064"/>
                    </a:lnTo>
                    <a:lnTo>
                      <a:pt x="5422" y="10869"/>
                    </a:lnTo>
                    <a:lnTo>
                      <a:pt x="5398" y="10649"/>
                    </a:lnTo>
                    <a:lnTo>
                      <a:pt x="5422" y="10429"/>
                    </a:lnTo>
                    <a:lnTo>
                      <a:pt x="5495" y="10234"/>
                    </a:lnTo>
                    <a:lnTo>
                      <a:pt x="5593" y="10038"/>
                    </a:lnTo>
                    <a:lnTo>
                      <a:pt x="5715" y="9892"/>
                    </a:lnTo>
                    <a:lnTo>
                      <a:pt x="5886" y="9745"/>
                    </a:lnTo>
                    <a:lnTo>
                      <a:pt x="6057" y="9647"/>
                    </a:lnTo>
                    <a:lnTo>
                      <a:pt x="6277" y="9574"/>
                    </a:lnTo>
                    <a:close/>
                    <a:moveTo>
                      <a:pt x="8475" y="11894"/>
                    </a:moveTo>
                    <a:lnTo>
                      <a:pt x="8597" y="11919"/>
                    </a:lnTo>
                    <a:lnTo>
                      <a:pt x="8695" y="11943"/>
                    </a:lnTo>
                    <a:lnTo>
                      <a:pt x="8817" y="11992"/>
                    </a:lnTo>
                    <a:lnTo>
                      <a:pt x="8915" y="12065"/>
                    </a:lnTo>
                    <a:lnTo>
                      <a:pt x="8988" y="12163"/>
                    </a:lnTo>
                    <a:lnTo>
                      <a:pt x="9037" y="12285"/>
                    </a:lnTo>
                    <a:lnTo>
                      <a:pt x="9086" y="12383"/>
                    </a:lnTo>
                    <a:lnTo>
                      <a:pt x="9086" y="12529"/>
                    </a:lnTo>
                    <a:lnTo>
                      <a:pt x="9086" y="12652"/>
                    </a:lnTo>
                    <a:lnTo>
                      <a:pt x="9037" y="12749"/>
                    </a:lnTo>
                    <a:lnTo>
                      <a:pt x="8988" y="12871"/>
                    </a:lnTo>
                    <a:lnTo>
                      <a:pt x="8915" y="12969"/>
                    </a:lnTo>
                    <a:lnTo>
                      <a:pt x="8817" y="13042"/>
                    </a:lnTo>
                    <a:lnTo>
                      <a:pt x="8695" y="13091"/>
                    </a:lnTo>
                    <a:lnTo>
                      <a:pt x="8597" y="13140"/>
                    </a:lnTo>
                    <a:lnTo>
                      <a:pt x="8329" y="13140"/>
                    </a:lnTo>
                    <a:lnTo>
                      <a:pt x="8231" y="13091"/>
                    </a:lnTo>
                    <a:lnTo>
                      <a:pt x="8109" y="13042"/>
                    </a:lnTo>
                    <a:lnTo>
                      <a:pt x="8011" y="12969"/>
                    </a:lnTo>
                    <a:lnTo>
                      <a:pt x="7938" y="12871"/>
                    </a:lnTo>
                    <a:lnTo>
                      <a:pt x="7889" y="12749"/>
                    </a:lnTo>
                    <a:lnTo>
                      <a:pt x="7864" y="12652"/>
                    </a:lnTo>
                    <a:lnTo>
                      <a:pt x="7840" y="12529"/>
                    </a:lnTo>
                    <a:lnTo>
                      <a:pt x="7864" y="12383"/>
                    </a:lnTo>
                    <a:lnTo>
                      <a:pt x="7889" y="12285"/>
                    </a:lnTo>
                    <a:lnTo>
                      <a:pt x="7938" y="12163"/>
                    </a:lnTo>
                    <a:lnTo>
                      <a:pt x="8011" y="12065"/>
                    </a:lnTo>
                    <a:lnTo>
                      <a:pt x="8109" y="11992"/>
                    </a:lnTo>
                    <a:lnTo>
                      <a:pt x="8231" y="11943"/>
                    </a:lnTo>
                    <a:lnTo>
                      <a:pt x="8329" y="11919"/>
                    </a:lnTo>
                    <a:lnTo>
                      <a:pt x="8475" y="11894"/>
                    </a:lnTo>
                    <a:close/>
                    <a:moveTo>
                      <a:pt x="6741" y="13360"/>
                    </a:moveTo>
                    <a:lnTo>
                      <a:pt x="6814" y="13384"/>
                    </a:lnTo>
                    <a:lnTo>
                      <a:pt x="6912" y="13433"/>
                    </a:lnTo>
                    <a:lnTo>
                      <a:pt x="6985" y="13482"/>
                    </a:lnTo>
                    <a:lnTo>
                      <a:pt x="7034" y="13555"/>
                    </a:lnTo>
                    <a:lnTo>
                      <a:pt x="7083" y="13653"/>
                    </a:lnTo>
                    <a:lnTo>
                      <a:pt x="7107" y="13726"/>
                    </a:lnTo>
                    <a:lnTo>
                      <a:pt x="7107" y="13824"/>
                    </a:lnTo>
                    <a:lnTo>
                      <a:pt x="7107" y="13922"/>
                    </a:lnTo>
                    <a:lnTo>
                      <a:pt x="7083" y="14019"/>
                    </a:lnTo>
                    <a:lnTo>
                      <a:pt x="7034" y="14117"/>
                    </a:lnTo>
                    <a:lnTo>
                      <a:pt x="6985" y="14166"/>
                    </a:lnTo>
                    <a:lnTo>
                      <a:pt x="6912" y="14239"/>
                    </a:lnTo>
                    <a:lnTo>
                      <a:pt x="6814" y="14288"/>
                    </a:lnTo>
                    <a:lnTo>
                      <a:pt x="6741" y="14312"/>
                    </a:lnTo>
                    <a:lnTo>
                      <a:pt x="6546" y="14312"/>
                    </a:lnTo>
                    <a:lnTo>
                      <a:pt x="6448" y="14288"/>
                    </a:lnTo>
                    <a:lnTo>
                      <a:pt x="6375" y="14239"/>
                    </a:lnTo>
                    <a:lnTo>
                      <a:pt x="6301" y="14166"/>
                    </a:lnTo>
                    <a:lnTo>
                      <a:pt x="6228" y="14117"/>
                    </a:lnTo>
                    <a:lnTo>
                      <a:pt x="6179" y="14019"/>
                    </a:lnTo>
                    <a:lnTo>
                      <a:pt x="6155" y="13922"/>
                    </a:lnTo>
                    <a:lnTo>
                      <a:pt x="6155" y="13824"/>
                    </a:lnTo>
                    <a:lnTo>
                      <a:pt x="6155" y="13726"/>
                    </a:lnTo>
                    <a:lnTo>
                      <a:pt x="6179" y="13653"/>
                    </a:lnTo>
                    <a:lnTo>
                      <a:pt x="6228" y="13555"/>
                    </a:lnTo>
                    <a:lnTo>
                      <a:pt x="6301" y="13482"/>
                    </a:lnTo>
                    <a:lnTo>
                      <a:pt x="6375" y="13433"/>
                    </a:lnTo>
                    <a:lnTo>
                      <a:pt x="6448" y="13384"/>
                    </a:lnTo>
                    <a:lnTo>
                      <a:pt x="6546" y="13360"/>
                    </a:lnTo>
                    <a:close/>
                    <a:moveTo>
                      <a:pt x="4860" y="0"/>
                    </a:moveTo>
                    <a:lnTo>
                      <a:pt x="4714" y="25"/>
                    </a:lnTo>
                    <a:lnTo>
                      <a:pt x="4592" y="49"/>
                    </a:lnTo>
                    <a:lnTo>
                      <a:pt x="4445" y="98"/>
                    </a:lnTo>
                    <a:lnTo>
                      <a:pt x="4323" y="171"/>
                    </a:lnTo>
                    <a:lnTo>
                      <a:pt x="4225" y="245"/>
                    </a:lnTo>
                    <a:lnTo>
                      <a:pt x="4128" y="367"/>
                    </a:lnTo>
                    <a:lnTo>
                      <a:pt x="4030" y="464"/>
                    </a:lnTo>
                    <a:lnTo>
                      <a:pt x="3981" y="611"/>
                    </a:lnTo>
                    <a:lnTo>
                      <a:pt x="3932" y="733"/>
                    </a:lnTo>
                    <a:lnTo>
                      <a:pt x="3908" y="880"/>
                    </a:lnTo>
                    <a:lnTo>
                      <a:pt x="3908" y="1026"/>
                    </a:lnTo>
                    <a:lnTo>
                      <a:pt x="3908" y="1173"/>
                    </a:lnTo>
                    <a:lnTo>
                      <a:pt x="3957" y="1295"/>
                    </a:lnTo>
                    <a:lnTo>
                      <a:pt x="4006" y="1441"/>
                    </a:lnTo>
                    <a:lnTo>
                      <a:pt x="4079" y="1563"/>
                    </a:lnTo>
                    <a:lnTo>
                      <a:pt x="4177" y="1661"/>
                    </a:lnTo>
                    <a:lnTo>
                      <a:pt x="4860" y="2345"/>
                    </a:lnTo>
                    <a:lnTo>
                      <a:pt x="4860" y="6497"/>
                    </a:lnTo>
                    <a:lnTo>
                      <a:pt x="196" y="13067"/>
                    </a:lnTo>
                    <a:lnTo>
                      <a:pt x="122" y="13189"/>
                    </a:lnTo>
                    <a:lnTo>
                      <a:pt x="49" y="13311"/>
                    </a:lnTo>
                    <a:lnTo>
                      <a:pt x="25" y="13433"/>
                    </a:lnTo>
                    <a:lnTo>
                      <a:pt x="0" y="13555"/>
                    </a:lnTo>
                    <a:lnTo>
                      <a:pt x="0" y="13677"/>
                    </a:lnTo>
                    <a:lnTo>
                      <a:pt x="25" y="13824"/>
                    </a:lnTo>
                    <a:lnTo>
                      <a:pt x="49" y="13946"/>
                    </a:lnTo>
                    <a:lnTo>
                      <a:pt x="98" y="14068"/>
                    </a:lnTo>
                    <a:lnTo>
                      <a:pt x="586" y="15045"/>
                    </a:lnTo>
                    <a:lnTo>
                      <a:pt x="660" y="15167"/>
                    </a:lnTo>
                    <a:lnTo>
                      <a:pt x="757" y="15265"/>
                    </a:lnTo>
                    <a:lnTo>
                      <a:pt x="831" y="15362"/>
                    </a:lnTo>
                    <a:lnTo>
                      <a:pt x="953" y="15436"/>
                    </a:lnTo>
                    <a:lnTo>
                      <a:pt x="1075" y="15485"/>
                    </a:lnTo>
                    <a:lnTo>
                      <a:pt x="1197" y="15533"/>
                    </a:lnTo>
                    <a:lnTo>
                      <a:pt x="1319" y="15582"/>
                    </a:lnTo>
                    <a:lnTo>
                      <a:pt x="13189" y="15582"/>
                    </a:lnTo>
                    <a:lnTo>
                      <a:pt x="13311" y="15533"/>
                    </a:lnTo>
                    <a:lnTo>
                      <a:pt x="13433" y="15485"/>
                    </a:lnTo>
                    <a:lnTo>
                      <a:pt x="13555" y="15436"/>
                    </a:lnTo>
                    <a:lnTo>
                      <a:pt x="13677" y="15362"/>
                    </a:lnTo>
                    <a:lnTo>
                      <a:pt x="13750" y="15265"/>
                    </a:lnTo>
                    <a:lnTo>
                      <a:pt x="13848" y="15167"/>
                    </a:lnTo>
                    <a:lnTo>
                      <a:pt x="13921" y="15045"/>
                    </a:lnTo>
                    <a:lnTo>
                      <a:pt x="14410" y="14068"/>
                    </a:lnTo>
                    <a:lnTo>
                      <a:pt x="14459" y="13946"/>
                    </a:lnTo>
                    <a:lnTo>
                      <a:pt x="14483" y="13824"/>
                    </a:lnTo>
                    <a:lnTo>
                      <a:pt x="14508" y="13677"/>
                    </a:lnTo>
                    <a:lnTo>
                      <a:pt x="14508" y="13555"/>
                    </a:lnTo>
                    <a:lnTo>
                      <a:pt x="14483" y="13433"/>
                    </a:lnTo>
                    <a:lnTo>
                      <a:pt x="14459" y="13311"/>
                    </a:lnTo>
                    <a:lnTo>
                      <a:pt x="14385" y="13189"/>
                    </a:lnTo>
                    <a:lnTo>
                      <a:pt x="14312" y="13067"/>
                    </a:lnTo>
                    <a:lnTo>
                      <a:pt x="9647" y="6497"/>
                    </a:lnTo>
                    <a:lnTo>
                      <a:pt x="9647" y="2345"/>
                    </a:lnTo>
                    <a:lnTo>
                      <a:pt x="10331" y="1661"/>
                    </a:lnTo>
                    <a:lnTo>
                      <a:pt x="10429" y="1563"/>
                    </a:lnTo>
                    <a:lnTo>
                      <a:pt x="10502" y="1441"/>
                    </a:lnTo>
                    <a:lnTo>
                      <a:pt x="10551" y="1295"/>
                    </a:lnTo>
                    <a:lnTo>
                      <a:pt x="10600" y="1173"/>
                    </a:lnTo>
                    <a:lnTo>
                      <a:pt x="10600" y="1026"/>
                    </a:lnTo>
                    <a:lnTo>
                      <a:pt x="10600" y="880"/>
                    </a:lnTo>
                    <a:lnTo>
                      <a:pt x="10575" y="733"/>
                    </a:lnTo>
                    <a:lnTo>
                      <a:pt x="10527" y="611"/>
                    </a:lnTo>
                    <a:lnTo>
                      <a:pt x="10478" y="464"/>
                    </a:lnTo>
                    <a:lnTo>
                      <a:pt x="10380" y="367"/>
                    </a:lnTo>
                    <a:lnTo>
                      <a:pt x="10282" y="245"/>
                    </a:lnTo>
                    <a:lnTo>
                      <a:pt x="10185" y="171"/>
                    </a:lnTo>
                    <a:lnTo>
                      <a:pt x="10063" y="98"/>
                    </a:lnTo>
                    <a:lnTo>
                      <a:pt x="9916" y="49"/>
                    </a:lnTo>
                    <a:lnTo>
                      <a:pt x="9794" y="25"/>
                    </a:lnTo>
                    <a:lnTo>
                      <a:pt x="964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001A"/>
                  </a:solidFill>
                </a:endParaRPr>
              </a:p>
            </p:txBody>
          </p:sp>
          <p:sp>
            <p:nvSpPr>
              <p:cNvPr id="217" name="Google Shape;217;p16"/>
              <p:cNvSpPr/>
              <p:nvPr/>
            </p:nvSpPr>
            <p:spPr>
              <a:xfrm>
                <a:off x="794950" y="2500900"/>
                <a:ext cx="24450" cy="2385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954" extrusionOk="0">
                    <a:moveTo>
                      <a:pt x="391" y="1"/>
                    </a:moveTo>
                    <a:lnTo>
                      <a:pt x="294" y="25"/>
                    </a:lnTo>
                    <a:lnTo>
                      <a:pt x="220" y="74"/>
                    </a:lnTo>
                    <a:lnTo>
                      <a:pt x="147" y="123"/>
                    </a:lnTo>
                    <a:lnTo>
                      <a:pt x="98" y="196"/>
                    </a:lnTo>
                    <a:lnTo>
                      <a:pt x="49" y="294"/>
                    </a:lnTo>
                    <a:lnTo>
                      <a:pt x="25" y="367"/>
                    </a:lnTo>
                    <a:lnTo>
                      <a:pt x="1" y="465"/>
                    </a:lnTo>
                    <a:lnTo>
                      <a:pt x="25" y="563"/>
                    </a:lnTo>
                    <a:lnTo>
                      <a:pt x="49" y="660"/>
                    </a:lnTo>
                    <a:lnTo>
                      <a:pt x="98" y="734"/>
                    </a:lnTo>
                    <a:lnTo>
                      <a:pt x="147" y="807"/>
                    </a:lnTo>
                    <a:lnTo>
                      <a:pt x="220" y="880"/>
                    </a:lnTo>
                    <a:lnTo>
                      <a:pt x="294" y="905"/>
                    </a:lnTo>
                    <a:lnTo>
                      <a:pt x="391" y="953"/>
                    </a:lnTo>
                    <a:lnTo>
                      <a:pt x="587" y="953"/>
                    </a:lnTo>
                    <a:lnTo>
                      <a:pt x="684" y="905"/>
                    </a:lnTo>
                    <a:lnTo>
                      <a:pt x="758" y="880"/>
                    </a:lnTo>
                    <a:lnTo>
                      <a:pt x="831" y="807"/>
                    </a:lnTo>
                    <a:lnTo>
                      <a:pt x="880" y="734"/>
                    </a:lnTo>
                    <a:lnTo>
                      <a:pt x="929" y="660"/>
                    </a:lnTo>
                    <a:lnTo>
                      <a:pt x="953" y="563"/>
                    </a:lnTo>
                    <a:lnTo>
                      <a:pt x="978" y="465"/>
                    </a:lnTo>
                    <a:lnTo>
                      <a:pt x="953" y="367"/>
                    </a:lnTo>
                    <a:lnTo>
                      <a:pt x="929" y="294"/>
                    </a:lnTo>
                    <a:lnTo>
                      <a:pt x="880" y="196"/>
                    </a:lnTo>
                    <a:lnTo>
                      <a:pt x="831" y="123"/>
                    </a:lnTo>
                    <a:lnTo>
                      <a:pt x="758" y="74"/>
                    </a:lnTo>
                    <a:lnTo>
                      <a:pt x="684" y="25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001A"/>
                  </a:solidFill>
                </a:endParaRPr>
              </a:p>
            </p:txBody>
          </p:sp>
          <p:sp>
            <p:nvSpPr>
              <p:cNvPr id="218" name="Google Shape;218;p16"/>
              <p:cNvSpPr/>
              <p:nvPr/>
            </p:nvSpPr>
            <p:spPr>
              <a:xfrm>
                <a:off x="754650" y="2381250"/>
                <a:ext cx="75750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3030" h="562" extrusionOk="0">
                    <a:moveTo>
                      <a:pt x="294" y="0"/>
                    </a:moveTo>
                    <a:lnTo>
                      <a:pt x="172" y="24"/>
                    </a:lnTo>
                    <a:lnTo>
                      <a:pt x="74" y="73"/>
                    </a:lnTo>
                    <a:lnTo>
                      <a:pt x="25" y="171"/>
                    </a:lnTo>
                    <a:lnTo>
                      <a:pt x="1" y="269"/>
                    </a:lnTo>
                    <a:lnTo>
                      <a:pt x="25" y="391"/>
                    </a:lnTo>
                    <a:lnTo>
                      <a:pt x="74" y="488"/>
                    </a:lnTo>
                    <a:lnTo>
                      <a:pt x="172" y="537"/>
                    </a:lnTo>
                    <a:lnTo>
                      <a:pt x="294" y="562"/>
                    </a:lnTo>
                    <a:lnTo>
                      <a:pt x="2736" y="562"/>
                    </a:lnTo>
                    <a:lnTo>
                      <a:pt x="2858" y="537"/>
                    </a:lnTo>
                    <a:lnTo>
                      <a:pt x="2956" y="488"/>
                    </a:lnTo>
                    <a:lnTo>
                      <a:pt x="3005" y="391"/>
                    </a:lnTo>
                    <a:lnTo>
                      <a:pt x="3029" y="269"/>
                    </a:lnTo>
                    <a:lnTo>
                      <a:pt x="3005" y="171"/>
                    </a:lnTo>
                    <a:lnTo>
                      <a:pt x="2956" y="73"/>
                    </a:lnTo>
                    <a:lnTo>
                      <a:pt x="2858" y="24"/>
                    </a:lnTo>
                    <a:lnTo>
                      <a:pt x="27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001A"/>
                  </a:solidFill>
                </a:endParaRPr>
              </a:p>
            </p:txBody>
          </p:sp>
          <p:sp>
            <p:nvSpPr>
              <p:cNvPr id="219" name="Google Shape;219;p16"/>
              <p:cNvSpPr/>
              <p:nvPr/>
            </p:nvSpPr>
            <p:spPr>
              <a:xfrm>
                <a:off x="765025" y="2453900"/>
                <a:ext cx="31175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246" extrusionOk="0">
                    <a:moveTo>
                      <a:pt x="611" y="0"/>
                    </a:moveTo>
                    <a:lnTo>
                      <a:pt x="489" y="25"/>
                    </a:lnTo>
                    <a:lnTo>
                      <a:pt x="367" y="49"/>
                    </a:lnTo>
                    <a:lnTo>
                      <a:pt x="270" y="122"/>
                    </a:lnTo>
                    <a:lnTo>
                      <a:pt x="172" y="196"/>
                    </a:lnTo>
                    <a:lnTo>
                      <a:pt x="99" y="269"/>
                    </a:lnTo>
                    <a:lnTo>
                      <a:pt x="50" y="391"/>
                    </a:lnTo>
                    <a:lnTo>
                      <a:pt x="1" y="513"/>
                    </a:lnTo>
                    <a:lnTo>
                      <a:pt x="1" y="635"/>
                    </a:lnTo>
                    <a:lnTo>
                      <a:pt x="1" y="757"/>
                    </a:lnTo>
                    <a:lnTo>
                      <a:pt x="50" y="880"/>
                    </a:lnTo>
                    <a:lnTo>
                      <a:pt x="99" y="977"/>
                    </a:lnTo>
                    <a:lnTo>
                      <a:pt x="172" y="1075"/>
                    </a:lnTo>
                    <a:lnTo>
                      <a:pt x="270" y="1148"/>
                    </a:lnTo>
                    <a:lnTo>
                      <a:pt x="367" y="1197"/>
                    </a:lnTo>
                    <a:lnTo>
                      <a:pt x="489" y="1246"/>
                    </a:lnTo>
                    <a:lnTo>
                      <a:pt x="734" y="1246"/>
                    </a:lnTo>
                    <a:lnTo>
                      <a:pt x="856" y="1197"/>
                    </a:lnTo>
                    <a:lnTo>
                      <a:pt x="978" y="1148"/>
                    </a:lnTo>
                    <a:lnTo>
                      <a:pt x="1051" y="1075"/>
                    </a:lnTo>
                    <a:lnTo>
                      <a:pt x="1149" y="977"/>
                    </a:lnTo>
                    <a:lnTo>
                      <a:pt x="1198" y="880"/>
                    </a:lnTo>
                    <a:lnTo>
                      <a:pt x="1222" y="757"/>
                    </a:lnTo>
                    <a:lnTo>
                      <a:pt x="1246" y="635"/>
                    </a:lnTo>
                    <a:lnTo>
                      <a:pt x="1222" y="513"/>
                    </a:lnTo>
                    <a:lnTo>
                      <a:pt x="1198" y="391"/>
                    </a:lnTo>
                    <a:lnTo>
                      <a:pt x="1149" y="269"/>
                    </a:lnTo>
                    <a:lnTo>
                      <a:pt x="1051" y="196"/>
                    </a:lnTo>
                    <a:lnTo>
                      <a:pt x="978" y="122"/>
                    </a:lnTo>
                    <a:lnTo>
                      <a:pt x="856" y="49"/>
                    </a:lnTo>
                    <a:lnTo>
                      <a:pt x="734" y="25"/>
                    </a:lnTo>
                    <a:lnTo>
                      <a:pt x="61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001A"/>
                  </a:solidFill>
                </a:endParaRPr>
              </a:p>
            </p:txBody>
          </p:sp>
        </p:grpSp>
      </p:grpSp>
      <p:grpSp>
        <p:nvGrpSpPr>
          <p:cNvPr id="220" name="Google Shape;220;p16"/>
          <p:cNvGrpSpPr/>
          <p:nvPr/>
        </p:nvGrpSpPr>
        <p:grpSpPr>
          <a:xfrm>
            <a:off x="4061511" y="1268645"/>
            <a:ext cx="4625300" cy="1605569"/>
            <a:chOff x="4061511" y="1268645"/>
            <a:chExt cx="4625300" cy="1605569"/>
          </a:xfrm>
        </p:grpSpPr>
        <p:grpSp>
          <p:nvGrpSpPr>
            <p:cNvPr id="221" name="Google Shape;221;p16"/>
            <p:cNvGrpSpPr/>
            <p:nvPr/>
          </p:nvGrpSpPr>
          <p:grpSpPr>
            <a:xfrm>
              <a:off x="5087225" y="1268645"/>
              <a:ext cx="3599586" cy="1384500"/>
              <a:chOff x="4908100" y="889950"/>
              <a:chExt cx="3599586" cy="1384500"/>
            </a:xfrm>
          </p:grpSpPr>
          <p:cxnSp>
            <p:nvCxnSpPr>
              <p:cNvPr id="222" name="Google Shape;222;p16"/>
              <p:cNvCxnSpPr/>
              <p:nvPr/>
            </p:nvCxnSpPr>
            <p:spPr>
              <a:xfrm>
                <a:off x="4908100" y="1593250"/>
                <a:ext cx="1715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EB3C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3" name="Google Shape;223;p16"/>
              <p:cNvSpPr txBox="1"/>
              <p:nvPr/>
            </p:nvSpPr>
            <p:spPr>
              <a:xfrm>
                <a:off x="6640486" y="889950"/>
                <a:ext cx="1867200" cy="13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00001A"/>
                    </a:solidFill>
                    <a:latin typeface="Chivo"/>
                    <a:ea typeface="Chivo"/>
                    <a:cs typeface="Chivo"/>
                    <a:sym typeface="Chivo"/>
                  </a:rPr>
                  <a:t>Model and Predictions</a:t>
                </a:r>
                <a:endParaRPr sz="1200">
                  <a:solidFill>
                    <a:srgbClr val="00001A"/>
                  </a:solidFill>
                  <a:latin typeface="Chivo"/>
                  <a:ea typeface="Chivo"/>
                  <a:cs typeface="Chivo"/>
                  <a:sym typeface="Chiv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1A"/>
                  </a:solidFill>
                  <a:latin typeface="Chivo"/>
                  <a:ea typeface="Chivo"/>
                  <a:cs typeface="Chivo"/>
                  <a:sym typeface="Chiv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800">
                    <a:solidFill>
                      <a:srgbClr val="00001A"/>
                    </a:solidFill>
                    <a:latin typeface="Chivo"/>
                    <a:ea typeface="Chivo"/>
                    <a:cs typeface="Chivo"/>
                    <a:sym typeface="Chivo"/>
                  </a:rPr>
                  <a:t>Using a Linear Regression algorithm, test the impact of the features on the model score (R</a:t>
                </a:r>
                <a:r>
                  <a:rPr lang="en" sz="800" baseline="30000">
                    <a:solidFill>
                      <a:srgbClr val="00001A"/>
                    </a:solidFill>
                    <a:latin typeface="Chivo"/>
                    <a:ea typeface="Chivo"/>
                    <a:cs typeface="Chivo"/>
                    <a:sym typeface="Chivo"/>
                  </a:rPr>
                  <a:t>2</a:t>
                </a:r>
                <a:r>
                  <a:rPr lang="en" sz="800">
                    <a:solidFill>
                      <a:srgbClr val="00001A"/>
                    </a:solidFill>
                    <a:latin typeface="Chivo"/>
                    <a:ea typeface="Chivo"/>
                    <a:cs typeface="Chivo"/>
                    <a:sym typeface="Chivo"/>
                  </a:rPr>
                  <a:t>)</a:t>
                </a:r>
                <a:endParaRPr sz="800">
                  <a:solidFill>
                    <a:srgbClr val="00001A"/>
                  </a:solidFill>
                  <a:latin typeface="Chivo"/>
                  <a:ea typeface="Chivo"/>
                  <a:cs typeface="Chivo"/>
                  <a:sym typeface="Chivo"/>
                </a:endParaRPr>
              </a:p>
            </p:txBody>
          </p:sp>
          <p:sp>
            <p:nvSpPr>
              <p:cNvPr id="224" name="Google Shape;224;p16"/>
              <p:cNvSpPr/>
              <p:nvPr/>
            </p:nvSpPr>
            <p:spPr>
              <a:xfrm>
                <a:off x="6427830" y="1493307"/>
                <a:ext cx="198600" cy="198300"/>
              </a:xfrm>
              <a:prstGeom prst="ellipse">
                <a:avLst/>
              </a:prstGeom>
              <a:solidFill>
                <a:srgbClr val="A6D6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6"/>
              <p:cNvSpPr txBox="1"/>
              <p:nvPr/>
            </p:nvSpPr>
            <p:spPr>
              <a:xfrm>
                <a:off x="6402820" y="1436790"/>
                <a:ext cx="247500" cy="31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800" b="1">
                    <a:solidFill>
                      <a:srgbClr val="FFFFFF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3</a:t>
                </a:r>
                <a:endParaRPr sz="800" b="1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p:grpSp>
        <p:grpSp>
          <p:nvGrpSpPr>
            <p:cNvPr id="226" name="Google Shape;226;p16"/>
            <p:cNvGrpSpPr/>
            <p:nvPr/>
          </p:nvGrpSpPr>
          <p:grpSpPr>
            <a:xfrm>
              <a:off x="4061511" y="1476850"/>
              <a:ext cx="1383797" cy="1201140"/>
              <a:chOff x="4061511" y="1476850"/>
              <a:chExt cx="1383797" cy="1201140"/>
            </a:xfrm>
          </p:grpSpPr>
          <p:sp>
            <p:nvSpPr>
              <p:cNvPr id="227" name="Google Shape;227;p16"/>
              <p:cNvSpPr/>
              <p:nvPr/>
            </p:nvSpPr>
            <p:spPr>
              <a:xfrm>
                <a:off x="4061511" y="1476850"/>
                <a:ext cx="693508" cy="1201140"/>
              </a:xfrm>
              <a:custGeom>
                <a:avLst/>
                <a:gdLst/>
                <a:ahLst/>
                <a:cxnLst/>
                <a:rect l="l" t="t" r="r" b="b"/>
                <a:pathLst>
                  <a:path w="10635" h="16697" extrusionOk="0">
                    <a:moveTo>
                      <a:pt x="10635" y="0"/>
                    </a:moveTo>
                    <a:lnTo>
                      <a:pt x="0" y="12722"/>
                    </a:lnTo>
                    <a:lnTo>
                      <a:pt x="10635" y="16697"/>
                    </a:lnTo>
                    <a:close/>
                  </a:path>
                </a:pathLst>
              </a:custGeom>
              <a:solidFill>
                <a:srgbClr val="2CA388"/>
              </a:solidFill>
              <a:ln>
                <a:noFill/>
              </a:ln>
            </p:spPr>
          </p:sp>
          <p:sp>
            <p:nvSpPr>
              <p:cNvPr id="228" name="Google Shape;228;p16"/>
              <p:cNvSpPr/>
              <p:nvPr/>
            </p:nvSpPr>
            <p:spPr>
              <a:xfrm flipH="1">
                <a:off x="4751800" y="1476850"/>
                <a:ext cx="693508" cy="1201140"/>
              </a:xfrm>
              <a:custGeom>
                <a:avLst/>
                <a:gdLst/>
                <a:ahLst/>
                <a:cxnLst/>
                <a:rect l="l" t="t" r="r" b="b"/>
                <a:pathLst>
                  <a:path w="10635" h="16697" extrusionOk="0">
                    <a:moveTo>
                      <a:pt x="10635" y="0"/>
                    </a:moveTo>
                    <a:lnTo>
                      <a:pt x="0" y="12722"/>
                    </a:lnTo>
                    <a:lnTo>
                      <a:pt x="10635" y="16697"/>
                    </a:lnTo>
                    <a:close/>
                  </a:path>
                </a:pathLst>
              </a:custGeom>
              <a:solidFill>
                <a:srgbClr val="A6D683"/>
              </a:solidFill>
              <a:ln>
                <a:noFill/>
              </a:ln>
            </p:spPr>
          </p:sp>
        </p:grpSp>
        <p:grpSp>
          <p:nvGrpSpPr>
            <p:cNvPr id="229" name="Google Shape;229;p16"/>
            <p:cNvGrpSpPr/>
            <p:nvPr/>
          </p:nvGrpSpPr>
          <p:grpSpPr>
            <a:xfrm>
              <a:off x="7308934" y="2373195"/>
              <a:ext cx="683335" cy="501020"/>
              <a:chOff x="4610450" y="3703750"/>
              <a:chExt cx="453050" cy="332175"/>
            </a:xfrm>
          </p:grpSpPr>
          <p:sp>
            <p:nvSpPr>
              <p:cNvPr id="230" name="Google Shape;230;p16"/>
              <p:cNvSpPr/>
              <p:nvPr/>
            </p:nvSpPr>
            <p:spPr>
              <a:xfrm>
                <a:off x="4610450" y="3703750"/>
                <a:ext cx="453050" cy="332175"/>
              </a:xfrm>
              <a:custGeom>
                <a:avLst/>
                <a:gdLst/>
                <a:ahLst/>
                <a:cxnLst/>
                <a:rect l="l" t="t" r="r" b="b"/>
                <a:pathLst>
                  <a:path w="18122" h="13287" extrusionOk="0">
                    <a:moveTo>
                      <a:pt x="366" y="0"/>
                    </a:moveTo>
                    <a:lnTo>
                      <a:pt x="293" y="49"/>
                    </a:lnTo>
                    <a:lnTo>
                      <a:pt x="195" y="74"/>
                    </a:lnTo>
                    <a:lnTo>
                      <a:pt x="122" y="147"/>
                    </a:lnTo>
                    <a:lnTo>
                      <a:pt x="73" y="220"/>
                    </a:lnTo>
                    <a:lnTo>
                      <a:pt x="25" y="293"/>
                    </a:lnTo>
                    <a:lnTo>
                      <a:pt x="0" y="391"/>
                    </a:lnTo>
                    <a:lnTo>
                      <a:pt x="0" y="489"/>
                    </a:lnTo>
                    <a:lnTo>
                      <a:pt x="0" y="12798"/>
                    </a:lnTo>
                    <a:lnTo>
                      <a:pt x="0" y="12896"/>
                    </a:lnTo>
                    <a:lnTo>
                      <a:pt x="25" y="12993"/>
                    </a:lnTo>
                    <a:lnTo>
                      <a:pt x="73" y="13067"/>
                    </a:lnTo>
                    <a:lnTo>
                      <a:pt x="122" y="13140"/>
                    </a:lnTo>
                    <a:lnTo>
                      <a:pt x="195" y="13213"/>
                    </a:lnTo>
                    <a:lnTo>
                      <a:pt x="293" y="13238"/>
                    </a:lnTo>
                    <a:lnTo>
                      <a:pt x="366" y="13287"/>
                    </a:lnTo>
                    <a:lnTo>
                      <a:pt x="17756" y="13287"/>
                    </a:lnTo>
                    <a:lnTo>
                      <a:pt x="17829" y="13238"/>
                    </a:lnTo>
                    <a:lnTo>
                      <a:pt x="17927" y="13213"/>
                    </a:lnTo>
                    <a:lnTo>
                      <a:pt x="18000" y="13140"/>
                    </a:lnTo>
                    <a:lnTo>
                      <a:pt x="18049" y="13067"/>
                    </a:lnTo>
                    <a:lnTo>
                      <a:pt x="18098" y="12993"/>
                    </a:lnTo>
                    <a:lnTo>
                      <a:pt x="18122" y="12896"/>
                    </a:lnTo>
                    <a:lnTo>
                      <a:pt x="18122" y="12798"/>
                    </a:lnTo>
                    <a:lnTo>
                      <a:pt x="18122" y="12700"/>
                    </a:lnTo>
                    <a:lnTo>
                      <a:pt x="18098" y="12603"/>
                    </a:lnTo>
                    <a:lnTo>
                      <a:pt x="18049" y="12529"/>
                    </a:lnTo>
                    <a:lnTo>
                      <a:pt x="18000" y="12456"/>
                    </a:lnTo>
                    <a:lnTo>
                      <a:pt x="17927" y="12383"/>
                    </a:lnTo>
                    <a:lnTo>
                      <a:pt x="17829" y="12358"/>
                    </a:lnTo>
                    <a:lnTo>
                      <a:pt x="17756" y="12310"/>
                    </a:lnTo>
                    <a:lnTo>
                      <a:pt x="977" y="12310"/>
                    </a:lnTo>
                    <a:lnTo>
                      <a:pt x="977" y="489"/>
                    </a:lnTo>
                    <a:lnTo>
                      <a:pt x="953" y="391"/>
                    </a:lnTo>
                    <a:lnTo>
                      <a:pt x="928" y="293"/>
                    </a:lnTo>
                    <a:lnTo>
                      <a:pt x="879" y="220"/>
                    </a:lnTo>
                    <a:lnTo>
                      <a:pt x="830" y="147"/>
                    </a:lnTo>
                    <a:lnTo>
                      <a:pt x="757" y="74"/>
                    </a:lnTo>
                    <a:lnTo>
                      <a:pt x="660" y="49"/>
                    </a:lnTo>
                    <a:lnTo>
                      <a:pt x="58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001A"/>
                  </a:solidFill>
                </a:endParaRPr>
              </a:p>
            </p:txBody>
          </p:sp>
          <p:sp>
            <p:nvSpPr>
              <p:cNvPr id="231" name="Google Shape;231;p16"/>
              <p:cNvSpPr/>
              <p:nvPr/>
            </p:nvSpPr>
            <p:spPr>
              <a:xfrm>
                <a:off x="4642200" y="3730000"/>
                <a:ext cx="389550" cy="249150"/>
              </a:xfrm>
              <a:custGeom>
                <a:avLst/>
                <a:gdLst/>
                <a:ahLst/>
                <a:cxnLst/>
                <a:rect l="l" t="t" r="r" b="b"/>
                <a:pathLst>
                  <a:path w="15582" h="9966" extrusionOk="0">
                    <a:moveTo>
                      <a:pt x="14752" y="1"/>
                    </a:moveTo>
                    <a:lnTo>
                      <a:pt x="14629" y="49"/>
                    </a:lnTo>
                    <a:lnTo>
                      <a:pt x="14507" y="98"/>
                    </a:lnTo>
                    <a:lnTo>
                      <a:pt x="14410" y="196"/>
                    </a:lnTo>
                    <a:lnTo>
                      <a:pt x="14336" y="294"/>
                    </a:lnTo>
                    <a:lnTo>
                      <a:pt x="14263" y="416"/>
                    </a:lnTo>
                    <a:lnTo>
                      <a:pt x="14239" y="538"/>
                    </a:lnTo>
                    <a:lnTo>
                      <a:pt x="14214" y="684"/>
                    </a:lnTo>
                    <a:lnTo>
                      <a:pt x="14239" y="831"/>
                    </a:lnTo>
                    <a:lnTo>
                      <a:pt x="14288" y="1002"/>
                    </a:lnTo>
                    <a:lnTo>
                      <a:pt x="11308" y="4372"/>
                    </a:lnTo>
                    <a:lnTo>
                      <a:pt x="11161" y="4323"/>
                    </a:lnTo>
                    <a:lnTo>
                      <a:pt x="11015" y="4299"/>
                    </a:lnTo>
                    <a:lnTo>
                      <a:pt x="10844" y="4323"/>
                    </a:lnTo>
                    <a:lnTo>
                      <a:pt x="10087" y="3005"/>
                    </a:lnTo>
                    <a:lnTo>
                      <a:pt x="10160" y="2907"/>
                    </a:lnTo>
                    <a:lnTo>
                      <a:pt x="10209" y="2809"/>
                    </a:lnTo>
                    <a:lnTo>
                      <a:pt x="10233" y="2687"/>
                    </a:lnTo>
                    <a:lnTo>
                      <a:pt x="10233" y="2565"/>
                    </a:lnTo>
                    <a:lnTo>
                      <a:pt x="10233" y="2418"/>
                    </a:lnTo>
                    <a:lnTo>
                      <a:pt x="10184" y="2296"/>
                    </a:lnTo>
                    <a:lnTo>
                      <a:pt x="10136" y="2174"/>
                    </a:lnTo>
                    <a:lnTo>
                      <a:pt x="10038" y="2077"/>
                    </a:lnTo>
                    <a:lnTo>
                      <a:pt x="9940" y="2003"/>
                    </a:lnTo>
                    <a:lnTo>
                      <a:pt x="9818" y="1930"/>
                    </a:lnTo>
                    <a:lnTo>
                      <a:pt x="9696" y="1906"/>
                    </a:lnTo>
                    <a:lnTo>
                      <a:pt x="9549" y="1881"/>
                    </a:lnTo>
                    <a:lnTo>
                      <a:pt x="9427" y="1906"/>
                    </a:lnTo>
                    <a:lnTo>
                      <a:pt x="9281" y="1930"/>
                    </a:lnTo>
                    <a:lnTo>
                      <a:pt x="9183" y="2003"/>
                    </a:lnTo>
                    <a:lnTo>
                      <a:pt x="9085" y="2077"/>
                    </a:lnTo>
                    <a:lnTo>
                      <a:pt x="8988" y="2174"/>
                    </a:lnTo>
                    <a:lnTo>
                      <a:pt x="8939" y="2296"/>
                    </a:lnTo>
                    <a:lnTo>
                      <a:pt x="8890" y="2418"/>
                    </a:lnTo>
                    <a:lnTo>
                      <a:pt x="8866" y="2565"/>
                    </a:lnTo>
                    <a:lnTo>
                      <a:pt x="8890" y="2663"/>
                    </a:lnTo>
                    <a:lnTo>
                      <a:pt x="8914" y="2785"/>
                    </a:lnTo>
                    <a:lnTo>
                      <a:pt x="8939" y="2883"/>
                    </a:lnTo>
                    <a:lnTo>
                      <a:pt x="8988" y="2956"/>
                    </a:lnTo>
                    <a:lnTo>
                      <a:pt x="6521" y="6668"/>
                    </a:lnTo>
                    <a:lnTo>
                      <a:pt x="6399" y="6644"/>
                    </a:lnTo>
                    <a:lnTo>
                      <a:pt x="6130" y="6644"/>
                    </a:lnTo>
                    <a:lnTo>
                      <a:pt x="5959" y="6717"/>
                    </a:lnTo>
                    <a:lnTo>
                      <a:pt x="4714" y="5398"/>
                    </a:lnTo>
                    <a:lnTo>
                      <a:pt x="4763" y="5252"/>
                    </a:lnTo>
                    <a:lnTo>
                      <a:pt x="4763" y="5105"/>
                    </a:lnTo>
                    <a:lnTo>
                      <a:pt x="4763" y="4958"/>
                    </a:lnTo>
                    <a:lnTo>
                      <a:pt x="4714" y="4836"/>
                    </a:lnTo>
                    <a:lnTo>
                      <a:pt x="4665" y="4714"/>
                    </a:lnTo>
                    <a:lnTo>
                      <a:pt x="4567" y="4617"/>
                    </a:lnTo>
                    <a:lnTo>
                      <a:pt x="4470" y="4543"/>
                    </a:lnTo>
                    <a:lnTo>
                      <a:pt x="4347" y="4470"/>
                    </a:lnTo>
                    <a:lnTo>
                      <a:pt x="4225" y="4446"/>
                    </a:lnTo>
                    <a:lnTo>
                      <a:pt x="4079" y="4421"/>
                    </a:lnTo>
                    <a:lnTo>
                      <a:pt x="3957" y="4446"/>
                    </a:lnTo>
                    <a:lnTo>
                      <a:pt x="3810" y="4470"/>
                    </a:lnTo>
                    <a:lnTo>
                      <a:pt x="3712" y="4543"/>
                    </a:lnTo>
                    <a:lnTo>
                      <a:pt x="3615" y="4617"/>
                    </a:lnTo>
                    <a:lnTo>
                      <a:pt x="3517" y="4714"/>
                    </a:lnTo>
                    <a:lnTo>
                      <a:pt x="3468" y="4836"/>
                    </a:lnTo>
                    <a:lnTo>
                      <a:pt x="3419" y="4958"/>
                    </a:lnTo>
                    <a:lnTo>
                      <a:pt x="3395" y="5105"/>
                    </a:lnTo>
                    <a:lnTo>
                      <a:pt x="3419" y="5276"/>
                    </a:lnTo>
                    <a:lnTo>
                      <a:pt x="3493" y="5447"/>
                    </a:lnTo>
                    <a:lnTo>
                      <a:pt x="49" y="9574"/>
                    </a:lnTo>
                    <a:lnTo>
                      <a:pt x="0" y="9648"/>
                    </a:lnTo>
                    <a:lnTo>
                      <a:pt x="0" y="9745"/>
                    </a:lnTo>
                    <a:lnTo>
                      <a:pt x="25" y="9843"/>
                    </a:lnTo>
                    <a:lnTo>
                      <a:pt x="98" y="9916"/>
                    </a:lnTo>
                    <a:lnTo>
                      <a:pt x="171" y="9965"/>
                    </a:lnTo>
                    <a:lnTo>
                      <a:pt x="244" y="9965"/>
                    </a:lnTo>
                    <a:lnTo>
                      <a:pt x="342" y="9941"/>
                    </a:lnTo>
                    <a:lnTo>
                      <a:pt x="440" y="9892"/>
                    </a:lnTo>
                    <a:lnTo>
                      <a:pt x="3859" y="5740"/>
                    </a:lnTo>
                    <a:lnTo>
                      <a:pt x="3981" y="5789"/>
                    </a:lnTo>
                    <a:lnTo>
                      <a:pt x="4079" y="5789"/>
                    </a:lnTo>
                    <a:lnTo>
                      <a:pt x="4225" y="5764"/>
                    </a:lnTo>
                    <a:lnTo>
                      <a:pt x="4347" y="5740"/>
                    </a:lnTo>
                    <a:lnTo>
                      <a:pt x="5642" y="7083"/>
                    </a:lnTo>
                    <a:lnTo>
                      <a:pt x="5617" y="7205"/>
                    </a:lnTo>
                    <a:lnTo>
                      <a:pt x="5617" y="7328"/>
                    </a:lnTo>
                    <a:lnTo>
                      <a:pt x="5617" y="7450"/>
                    </a:lnTo>
                    <a:lnTo>
                      <a:pt x="5666" y="7572"/>
                    </a:lnTo>
                    <a:lnTo>
                      <a:pt x="5740" y="7694"/>
                    </a:lnTo>
                    <a:lnTo>
                      <a:pt x="5813" y="7792"/>
                    </a:lnTo>
                    <a:lnTo>
                      <a:pt x="5910" y="7889"/>
                    </a:lnTo>
                    <a:lnTo>
                      <a:pt x="6033" y="7938"/>
                    </a:lnTo>
                    <a:lnTo>
                      <a:pt x="6155" y="7987"/>
                    </a:lnTo>
                    <a:lnTo>
                      <a:pt x="6301" y="8011"/>
                    </a:lnTo>
                    <a:lnTo>
                      <a:pt x="6448" y="7987"/>
                    </a:lnTo>
                    <a:lnTo>
                      <a:pt x="6570" y="7938"/>
                    </a:lnTo>
                    <a:lnTo>
                      <a:pt x="6692" y="7889"/>
                    </a:lnTo>
                    <a:lnTo>
                      <a:pt x="6790" y="7792"/>
                    </a:lnTo>
                    <a:lnTo>
                      <a:pt x="6863" y="7694"/>
                    </a:lnTo>
                    <a:lnTo>
                      <a:pt x="6936" y="7572"/>
                    </a:lnTo>
                    <a:lnTo>
                      <a:pt x="6961" y="7450"/>
                    </a:lnTo>
                    <a:lnTo>
                      <a:pt x="6985" y="7328"/>
                    </a:lnTo>
                    <a:lnTo>
                      <a:pt x="6961" y="7132"/>
                    </a:lnTo>
                    <a:lnTo>
                      <a:pt x="6887" y="6986"/>
                    </a:lnTo>
                    <a:lnTo>
                      <a:pt x="9403" y="3224"/>
                    </a:lnTo>
                    <a:lnTo>
                      <a:pt x="9549" y="3249"/>
                    </a:lnTo>
                    <a:lnTo>
                      <a:pt x="9647" y="3249"/>
                    </a:lnTo>
                    <a:lnTo>
                      <a:pt x="10429" y="4617"/>
                    </a:lnTo>
                    <a:lnTo>
                      <a:pt x="10355" y="4788"/>
                    </a:lnTo>
                    <a:lnTo>
                      <a:pt x="10331" y="4885"/>
                    </a:lnTo>
                    <a:lnTo>
                      <a:pt x="10331" y="4983"/>
                    </a:lnTo>
                    <a:lnTo>
                      <a:pt x="10331" y="5129"/>
                    </a:lnTo>
                    <a:lnTo>
                      <a:pt x="10380" y="5252"/>
                    </a:lnTo>
                    <a:lnTo>
                      <a:pt x="10429" y="5374"/>
                    </a:lnTo>
                    <a:lnTo>
                      <a:pt x="10526" y="5471"/>
                    </a:lnTo>
                    <a:lnTo>
                      <a:pt x="10624" y="5569"/>
                    </a:lnTo>
                    <a:lnTo>
                      <a:pt x="10746" y="5618"/>
                    </a:lnTo>
                    <a:lnTo>
                      <a:pt x="10868" y="5667"/>
                    </a:lnTo>
                    <a:lnTo>
                      <a:pt x="11137" y="5667"/>
                    </a:lnTo>
                    <a:lnTo>
                      <a:pt x="11284" y="5618"/>
                    </a:lnTo>
                    <a:lnTo>
                      <a:pt x="11381" y="5569"/>
                    </a:lnTo>
                    <a:lnTo>
                      <a:pt x="11479" y="5471"/>
                    </a:lnTo>
                    <a:lnTo>
                      <a:pt x="11577" y="5374"/>
                    </a:lnTo>
                    <a:lnTo>
                      <a:pt x="11625" y="5252"/>
                    </a:lnTo>
                    <a:lnTo>
                      <a:pt x="11674" y="5129"/>
                    </a:lnTo>
                    <a:lnTo>
                      <a:pt x="11699" y="4983"/>
                    </a:lnTo>
                    <a:lnTo>
                      <a:pt x="11674" y="4861"/>
                    </a:lnTo>
                    <a:lnTo>
                      <a:pt x="11650" y="4739"/>
                    </a:lnTo>
                    <a:lnTo>
                      <a:pt x="14654" y="1319"/>
                    </a:lnTo>
                    <a:lnTo>
                      <a:pt x="14776" y="1344"/>
                    </a:lnTo>
                    <a:lnTo>
                      <a:pt x="14898" y="1368"/>
                    </a:lnTo>
                    <a:lnTo>
                      <a:pt x="15045" y="1344"/>
                    </a:lnTo>
                    <a:lnTo>
                      <a:pt x="15167" y="1295"/>
                    </a:lnTo>
                    <a:lnTo>
                      <a:pt x="15289" y="1246"/>
                    </a:lnTo>
                    <a:lnTo>
                      <a:pt x="15387" y="1148"/>
                    </a:lnTo>
                    <a:lnTo>
                      <a:pt x="15460" y="1051"/>
                    </a:lnTo>
                    <a:lnTo>
                      <a:pt x="15533" y="953"/>
                    </a:lnTo>
                    <a:lnTo>
                      <a:pt x="15558" y="807"/>
                    </a:lnTo>
                    <a:lnTo>
                      <a:pt x="15582" y="684"/>
                    </a:lnTo>
                    <a:lnTo>
                      <a:pt x="15558" y="538"/>
                    </a:lnTo>
                    <a:lnTo>
                      <a:pt x="15533" y="416"/>
                    </a:lnTo>
                    <a:lnTo>
                      <a:pt x="15460" y="294"/>
                    </a:lnTo>
                    <a:lnTo>
                      <a:pt x="15387" y="196"/>
                    </a:lnTo>
                    <a:lnTo>
                      <a:pt x="15289" y="98"/>
                    </a:lnTo>
                    <a:lnTo>
                      <a:pt x="15167" y="49"/>
                    </a:lnTo>
                    <a:lnTo>
                      <a:pt x="1504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001A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7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37" name="Google Shape;237;p17"/>
          <p:cNvSpPr txBox="1">
            <a:spLocks noGrp="1"/>
          </p:cNvSpPr>
          <p:nvPr>
            <p:ph type="title" idx="4294967295"/>
          </p:nvPr>
        </p:nvSpPr>
        <p:spPr>
          <a:xfrm>
            <a:off x="457200" y="-100"/>
            <a:ext cx="5486400" cy="91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Process</a:t>
            </a:r>
            <a:endParaRPr/>
          </a:p>
        </p:txBody>
      </p:sp>
      <p:grpSp>
        <p:nvGrpSpPr>
          <p:cNvPr id="238" name="Google Shape;238;p17"/>
          <p:cNvGrpSpPr/>
          <p:nvPr/>
        </p:nvGrpSpPr>
        <p:grpSpPr>
          <a:xfrm>
            <a:off x="1593013" y="3770779"/>
            <a:ext cx="5957975" cy="643500"/>
            <a:chOff x="1593000" y="2322568"/>
            <a:chExt cx="5957975" cy="643500"/>
          </a:xfrm>
        </p:grpSpPr>
        <p:sp>
          <p:nvSpPr>
            <p:cNvPr id="239" name="Google Shape;239;p17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7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B71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7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B71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7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Selection and</a:t>
              </a:r>
              <a:endPara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Final Metric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B7743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C8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921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7140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Recursive Feature Elimination</a:t>
              </a:r>
              <a:endParaRPr sz="10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921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7140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Manual Selection</a:t>
              </a:r>
              <a:endParaRPr sz="10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921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7140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Model Predictions vs Reality</a:t>
              </a:r>
              <a:endParaRPr sz="10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6" name="Google Shape;246;p17"/>
          <p:cNvGrpSpPr/>
          <p:nvPr/>
        </p:nvGrpSpPr>
        <p:grpSpPr>
          <a:xfrm>
            <a:off x="1593013" y="3115912"/>
            <a:ext cx="5957975" cy="643500"/>
            <a:chOff x="1593000" y="2322568"/>
            <a:chExt cx="5957975" cy="643500"/>
          </a:xfrm>
        </p:grpSpPr>
        <p:sp>
          <p:nvSpPr>
            <p:cNvPr id="247" name="Google Shape;247;p17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7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B71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7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B71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7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Feature Engineering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1" name="Google Shape;251;p17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B7743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C8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3" name="Google Shape;253;p17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921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7140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Patterns on Dates and Hours</a:t>
              </a:r>
              <a:endParaRPr sz="10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921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7140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Peak Detection</a:t>
              </a:r>
              <a:endParaRPr sz="10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921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7140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Exceptional Weather Conditions</a:t>
              </a:r>
              <a:endParaRPr sz="10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921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7140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Polynomials</a:t>
              </a:r>
              <a:endParaRPr sz="10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4" name="Google Shape;254;p17"/>
          <p:cNvGrpSpPr/>
          <p:nvPr/>
        </p:nvGrpSpPr>
        <p:grpSpPr>
          <a:xfrm>
            <a:off x="1593013" y="2461019"/>
            <a:ext cx="5957975" cy="643500"/>
            <a:chOff x="1593000" y="2322568"/>
            <a:chExt cx="5957975" cy="643500"/>
          </a:xfrm>
        </p:grpSpPr>
        <p:sp>
          <p:nvSpPr>
            <p:cNvPr id="255" name="Google Shape;255;p17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B71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B71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7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Machine Learning Strategy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9" name="Google Shape;259;p17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B7743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7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C8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17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921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7140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Train set: Jan 2011 - Jul 2012</a:t>
              </a:r>
              <a:endParaRPr sz="10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921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7140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Test set: Aug 2012 - Dec 2012</a:t>
              </a:r>
              <a:endParaRPr sz="10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921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7140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Time Series Cross Validation (10 folds)</a:t>
              </a:r>
              <a:endParaRPr sz="10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2" name="Google Shape;262;p17"/>
          <p:cNvGrpSpPr/>
          <p:nvPr/>
        </p:nvGrpSpPr>
        <p:grpSpPr>
          <a:xfrm>
            <a:off x="1593013" y="1806160"/>
            <a:ext cx="5957975" cy="643500"/>
            <a:chOff x="1593000" y="2322568"/>
            <a:chExt cx="5957975" cy="643500"/>
          </a:xfrm>
        </p:grpSpPr>
        <p:sp>
          <p:nvSpPr>
            <p:cNvPr id="263" name="Google Shape;263;p17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7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B71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7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B71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7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EDA and</a:t>
              </a:r>
              <a:endPara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Data Preparation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7" name="Google Shape;267;p17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B7743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7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C8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17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921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7140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Remove </a:t>
              </a:r>
              <a:r>
                <a:rPr lang="en" sz="1000" i="1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Casual</a:t>
              </a:r>
              <a:r>
                <a:rPr lang="en" sz="10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en" sz="1000" i="1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Registered</a:t>
              </a:r>
              <a:r>
                <a:rPr lang="en" sz="10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en" sz="1000" i="1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Holiday</a:t>
              </a:r>
              <a:r>
                <a:rPr lang="en" sz="10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,</a:t>
              </a:r>
              <a:r>
                <a:rPr lang="en" sz="1000" i="1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 Feeling Temperature</a:t>
              </a:r>
              <a:endParaRPr sz="1000" i="1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921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7140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Scaling, Skewness, Encoding</a:t>
              </a:r>
              <a:endParaRPr sz="10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8"/>
          <p:cNvSpPr txBox="1">
            <a:spLocks noGrp="1"/>
          </p:cNvSpPr>
          <p:nvPr>
            <p:ph type="ctrTitle"/>
          </p:nvPr>
        </p:nvSpPr>
        <p:spPr>
          <a:xfrm>
            <a:off x="457200" y="1430950"/>
            <a:ext cx="86331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Exploration </a:t>
            </a:r>
            <a:r>
              <a:rPr lang="en"/>
              <a:t>Key Insights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9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80" name="Google Shape;280;p19"/>
          <p:cNvSpPr txBox="1">
            <a:spLocks noGrp="1"/>
          </p:cNvSpPr>
          <p:nvPr>
            <p:ph type="title" idx="4294967295"/>
          </p:nvPr>
        </p:nvSpPr>
        <p:spPr>
          <a:xfrm>
            <a:off x="457200" y="-100"/>
            <a:ext cx="5486400" cy="91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2011-2012 Utilization</a:t>
            </a:r>
            <a:endParaRPr/>
          </a:p>
        </p:txBody>
      </p:sp>
      <p:pic>
        <p:nvPicPr>
          <p:cNvPr id="281" name="Google Shape;28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438" y="2119100"/>
            <a:ext cx="7781136" cy="255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9"/>
          <p:cNvSpPr txBox="1">
            <a:spLocks noGrp="1"/>
          </p:cNvSpPr>
          <p:nvPr>
            <p:ph type="body" idx="4294967295"/>
          </p:nvPr>
        </p:nvSpPr>
        <p:spPr>
          <a:xfrm>
            <a:off x="2623813" y="4674100"/>
            <a:ext cx="3896400" cy="36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i="1">
                <a:solidFill>
                  <a:srgbClr val="999999"/>
                </a:solidFill>
              </a:rPr>
              <a:t>Number of bikes used over 2011-2012</a:t>
            </a:r>
            <a:endParaRPr sz="1200" b="1" i="1">
              <a:solidFill>
                <a:srgbClr val="999999"/>
              </a:solidFill>
            </a:endParaRPr>
          </a:p>
        </p:txBody>
      </p:sp>
      <p:sp>
        <p:nvSpPr>
          <p:cNvPr id="283" name="Google Shape;283;p19"/>
          <p:cNvSpPr txBox="1">
            <a:spLocks noGrp="1"/>
          </p:cNvSpPr>
          <p:nvPr>
            <p:ph type="body" idx="4294967295"/>
          </p:nvPr>
        </p:nvSpPr>
        <p:spPr>
          <a:xfrm>
            <a:off x="711025" y="1445550"/>
            <a:ext cx="7722000" cy="52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/>
              <a:t>Our bike sharing system gets more users every year.</a:t>
            </a:r>
            <a:endParaRPr sz="1400">
              <a:solidFill>
                <a:srgbClr val="00001A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4100" y="1002937"/>
            <a:ext cx="5338300" cy="17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0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90" name="Google Shape;290;p20"/>
          <p:cNvSpPr txBox="1">
            <a:spLocks noGrp="1"/>
          </p:cNvSpPr>
          <p:nvPr>
            <p:ph type="title" idx="4294967295"/>
          </p:nvPr>
        </p:nvSpPr>
        <p:spPr>
          <a:xfrm>
            <a:off x="457200" y="-100"/>
            <a:ext cx="5486400" cy="91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Utilization by Hour</a:t>
            </a:r>
            <a:endParaRPr/>
          </a:p>
        </p:txBody>
      </p:sp>
      <p:sp>
        <p:nvSpPr>
          <p:cNvPr id="291" name="Google Shape;291;p20"/>
          <p:cNvSpPr txBox="1">
            <a:spLocks noGrp="1"/>
          </p:cNvSpPr>
          <p:nvPr>
            <p:ph type="body" idx="4294967295"/>
          </p:nvPr>
        </p:nvSpPr>
        <p:spPr>
          <a:xfrm>
            <a:off x="4305038" y="4674100"/>
            <a:ext cx="3896400" cy="36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i="1">
                <a:solidFill>
                  <a:srgbClr val="999999"/>
                </a:solidFill>
              </a:rPr>
              <a:t>Number of bikes used by Hour</a:t>
            </a:r>
            <a:endParaRPr sz="1200" b="1" i="1">
              <a:solidFill>
                <a:srgbClr val="999999"/>
              </a:solidFill>
            </a:endParaRPr>
          </a:p>
        </p:txBody>
      </p:sp>
      <p:sp>
        <p:nvSpPr>
          <p:cNvPr id="292" name="Google Shape;292;p20"/>
          <p:cNvSpPr txBox="1">
            <a:spLocks noGrp="1"/>
          </p:cNvSpPr>
          <p:nvPr>
            <p:ph type="body" idx="4294967295"/>
          </p:nvPr>
        </p:nvSpPr>
        <p:spPr>
          <a:xfrm>
            <a:off x="183025" y="1002925"/>
            <a:ext cx="3273600" cy="358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317500" algn="just" rtl="0">
              <a:spcBef>
                <a:spcPts val="600"/>
              </a:spcBef>
              <a:spcAft>
                <a:spcPts val="0"/>
              </a:spcAft>
              <a:buSzPts val="1400"/>
              <a:buChar char="▰"/>
            </a:pPr>
            <a:r>
              <a:rPr lang="en" sz="1400" b="1"/>
              <a:t>Day time usage</a:t>
            </a:r>
            <a:endParaRPr sz="1400" b="1"/>
          </a:p>
          <a:p>
            <a:pPr marL="45720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endParaRPr sz="1400" b="1"/>
          </a:p>
          <a:p>
            <a:pPr marL="457200" lvl="0" indent="-317500" algn="just" rtl="0">
              <a:spcBef>
                <a:spcPts val="600"/>
              </a:spcBef>
              <a:spcAft>
                <a:spcPts val="0"/>
              </a:spcAft>
              <a:buSzPts val="1400"/>
              <a:buChar char="▰"/>
            </a:pPr>
            <a:r>
              <a:rPr lang="en" sz="1400" b="1"/>
              <a:t>One peak around 8am</a:t>
            </a:r>
            <a:endParaRPr sz="1400" b="1"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 b="1"/>
              <a:t>One peak between 5-6pm</a:t>
            </a:r>
            <a:endParaRPr sz="1400" b="1"/>
          </a:p>
          <a:p>
            <a:pPr marL="45720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endParaRPr sz="1400" b="1"/>
          </a:p>
          <a:p>
            <a:pPr marL="457200" lvl="0" indent="-317500" algn="just" rtl="0">
              <a:spcBef>
                <a:spcPts val="600"/>
              </a:spcBef>
              <a:spcAft>
                <a:spcPts val="0"/>
              </a:spcAft>
              <a:buSzPts val="1400"/>
              <a:buChar char="▰"/>
            </a:pPr>
            <a:r>
              <a:rPr lang="en" sz="1400" b="1"/>
              <a:t>Up to 1000 bikes within an hour</a:t>
            </a:r>
            <a:endParaRPr sz="1400" b="1"/>
          </a:p>
        </p:txBody>
      </p:sp>
      <p:pic>
        <p:nvPicPr>
          <p:cNvPr id="293" name="Google Shape;29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3063" y="2824113"/>
            <a:ext cx="5360426" cy="176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1"/>
          <p:cNvSpPr txBox="1">
            <a:spLocks noGrp="1"/>
          </p:cNvSpPr>
          <p:nvPr>
            <p:ph type="body" idx="4294967295"/>
          </p:nvPr>
        </p:nvSpPr>
        <p:spPr>
          <a:xfrm>
            <a:off x="183025" y="1002925"/>
            <a:ext cx="3273600" cy="358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317500" algn="just" rtl="0">
              <a:spcBef>
                <a:spcPts val="600"/>
              </a:spcBef>
              <a:spcAft>
                <a:spcPts val="0"/>
              </a:spcAft>
              <a:buSzPts val="1400"/>
              <a:buChar char="▰"/>
            </a:pPr>
            <a:r>
              <a:rPr lang="en" sz="1400" b="1"/>
              <a:t>Summer is the high season</a:t>
            </a:r>
            <a:endParaRPr sz="1400" b="1"/>
          </a:p>
          <a:p>
            <a:pPr marL="45720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endParaRPr sz="1400" b="1"/>
          </a:p>
          <a:p>
            <a:pPr marL="457200" lvl="0" indent="-317500" algn="just" rtl="0">
              <a:spcBef>
                <a:spcPts val="600"/>
              </a:spcBef>
              <a:spcAft>
                <a:spcPts val="0"/>
              </a:spcAft>
              <a:buSzPts val="1400"/>
              <a:buChar char="▰"/>
            </a:pPr>
            <a:r>
              <a:rPr lang="en" sz="1400" b="1"/>
              <a:t>Winter is the low season</a:t>
            </a:r>
            <a:endParaRPr sz="1400" b="1"/>
          </a:p>
          <a:p>
            <a:pPr marL="45720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endParaRPr sz="1400" b="1"/>
          </a:p>
          <a:p>
            <a:pPr marL="457200" lvl="0" indent="-317500" algn="just" rtl="0">
              <a:spcBef>
                <a:spcPts val="600"/>
              </a:spcBef>
              <a:spcAft>
                <a:spcPts val="0"/>
              </a:spcAft>
              <a:buSzPts val="1400"/>
              <a:buChar char="▰"/>
            </a:pPr>
            <a:r>
              <a:rPr lang="en" sz="1400" b="1"/>
              <a:t>Spring and Fall have similar utilization shapes</a:t>
            </a:r>
            <a:endParaRPr sz="1400" b="1"/>
          </a:p>
        </p:txBody>
      </p:sp>
      <p:pic>
        <p:nvPicPr>
          <p:cNvPr id="299" name="Google Shape;29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164" y="2828950"/>
            <a:ext cx="5522312" cy="181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2088" y="1015625"/>
            <a:ext cx="5522376" cy="1813317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1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02" name="Google Shape;302;p21"/>
          <p:cNvSpPr txBox="1">
            <a:spLocks noGrp="1"/>
          </p:cNvSpPr>
          <p:nvPr>
            <p:ph type="title" idx="4294967295"/>
          </p:nvPr>
        </p:nvSpPr>
        <p:spPr>
          <a:xfrm>
            <a:off x="457200" y="-100"/>
            <a:ext cx="5486400" cy="91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Utilization by Season</a:t>
            </a:r>
            <a:endParaRPr/>
          </a:p>
        </p:txBody>
      </p:sp>
      <p:sp>
        <p:nvSpPr>
          <p:cNvPr id="303" name="Google Shape;303;p21"/>
          <p:cNvSpPr txBox="1">
            <a:spLocks noGrp="1"/>
          </p:cNvSpPr>
          <p:nvPr>
            <p:ph type="body" idx="4294967295"/>
          </p:nvPr>
        </p:nvSpPr>
        <p:spPr>
          <a:xfrm>
            <a:off x="4305038" y="4614850"/>
            <a:ext cx="3896400" cy="36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i="1">
                <a:solidFill>
                  <a:srgbClr val="999999"/>
                </a:solidFill>
              </a:rPr>
              <a:t>Overall and Hourly Utilizations by Season</a:t>
            </a:r>
            <a:endParaRPr sz="1200" b="1" i="1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cmorri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1248</Words>
  <Application>Microsoft Macintosh PowerPoint</Application>
  <PresentationFormat>On-screen Show (16:9)</PresentationFormat>
  <Paragraphs>361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Chivo</vt:lpstr>
      <vt:lpstr>Roboto</vt:lpstr>
      <vt:lpstr>Calibri</vt:lpstr>
      <vt:lpstr>Arial</vt:lpstr>
      <vt:lpstr>Roboto Slab</vt:lpstr>
      <vt:lpstr>Roboto Thin</vt:lpstr>
      <vt:lpstr>Roboto Medium</vt:lpstr>
      <vt:lpstr>Macmorris template</vt:lpstr>
      <vt:lpstr>Bike Sharing in Washington D.C.</vt:lpstr>
      <vt:lpstr>Context </vt:lpstr>
      <vt:lpstr>1. Project Structure</vt:lpstr>
      <vt:lpstr>Project Organization</vt:lpstr>
      <vt:lpstr>Machine Learning Process</vt:lpstr>
      <vt:lpstr>2. Data Exploration Key Insights</vt:lpstr>
      <vt:lpstr>2011-2012 Utilization</vt:lpstr>
      <vt:lpstr>Utilization by Hour</vt:lpstr>
      <vt:lpstr>Utilization by Season</vt:lpstr>
      <vt:lpstr>Working Days</vt:lpstr>
      <vt:lpstr>Working Days</vt:lpstr>
      <vt:lpstr>Utilization by User Type</vt:lpstr>
      <vt:lpstr>Weather Conditions</vt:lpstr>
      <vt:lpstr>Correlations</vt:lpstr>
      <vt:lpstr>Correlations</vt:lpstr>
      <vt:lpstr>3. Features Construction</vt:lpstr>
      <vt:lpstr>Baseline</vt:lpstr>
      <vt:lpstr>Calendar Features</vt:lpstr>
      <vt:lpstr>Peaks</vt:lpstr>
      <vt:lpstr>Peaks</vt:lpstr>
      <vt:lpstr>Peaks</vt:lpstr>
      <vt:lpstr>Weather</vt:lpstr>
      <vt:lpstr>Polynomials</vt:lpstr>
      <vt:lpstr>Hour Bins</vt:lpstr>
      <vt:lpstr>4. Model Selection</vt:lpstr>
      <vt:lpstr>RFE</vt:lpstr>
      <vt:lpstr>Manual Feat. Selection</vt:lpstr>
      <vt:lpstr>PowerPoint Presentation</vt:lpstr>
      <vt:lpstr>5. Business Conclusions</vt:lpstr>
      <vt:lpstr>Optimization Using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Bike Sharing in Washington D.C.</dc:title>
  <cp:lastModifiedBy>Ashley Omahony</cp:lastModifiedBy>
  <cp:revision>3</cp:revision>
  <dcterms:modified xsi:type="dcterms:W3CDTF">2019-03-08T11:10:44Z</dcterms:modified>
</cp:coreProperties>
</file>